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8"/>
  </p:notesMasterIdLst>
  <p:sldIdLst>
    <p:sldId id="260" r:id="rId2"/>
    <p:sldId id="296" r:id="rId3"/>
    <p:sldId id="320" r:id="rId4"/>
    <p:sldId id="405" r:id="rId5"/>
    <p:sldId id="408" r:id="rId6"/>
    <p:sldId id="412" r:id="rId7"/>
    <p:sldId id="444" r:id="rId8"/>
    <p:sldId id="445" r:id="rId9"/>
    <p:sldId id="446" r:id="rId10"/>
    <p:sldId id="447" r:id="rId11"/>
    <p:sldId id="448" r:id="rId12"/>
    <p:sldId id="449" r:id="rId13"/>
    <p:sldId id="450" r:id="rId14"/>
    <p:sldId id="451" r:id="rId15"/>
    <p:sldId id="452" r:id="rId16"/>
    <p:sldId id="453" r:id="rId17"/>
    <p:sldId id="455" r:id="rId18"/>
    <p:sldId id="454" r:id="rId19"/>
    <p:sldId id="456" r:id="rId20"/>
    <p:sldId id="457" r:id="rId21"/>
    <p:sldId id="458" r:id="rId22"/>
    <p:sldId id="459" r:id="rId23"/>
    <p:sldId id="460" r:id="rId24"/>
    <p:sldId id="461" r:id="rId25"/>
    <p:sldId id="462" r:id="rId26"/>
    <p:sldId id="464" r:id="rId27"/>
    <p:sldId id="465" r:id="rId28"/>
    <p:sldId id="466" r:id="rId29"/>
    <p:sldId id="467" r:id="rId30"/>
    <p:sldId id="468" r:id="rId31"/>
    <p:sldId id="469" r:id="rId32"/>
    <p:sldId id="470" r:id="rId33"/>
    <p:sldId id="471" r:id="rId34"/>
    <p:sldId id="472" r:id="rId35"/>
    <p:sldId id="473" r:id="rId36"/>
    <p:sldId id="474" r:id="rId37"/>
    <p:sldId id="475" r:id="rId38"/>
    <p:sldId id="476" r:id="rId39"/>
    <p:sldId id="477" r:id="rId40"/>
    <p:sldId id="478" r:id="rId41"/>
    <p:sldId id="479" r:id="rId42"/>
    <p:sldId id="480" r:id="rId43"/>
    <p:sldId id="481" r:id="rId44"/>
    <p:sldId id="482" r:id="rId45"/>
    <p:sldId id="483" r:id="rId46"/>
    <p:sldId id="484" r:id="rId47"/>
    <p:sldId id="485" r:id="rId48"/>
    <p:sldId id="486" r:id="rId49"/>
    <p:sldId id="487" r:id="rId50"/>
    <p:sldId id="488" r:id="rId51"/>
    <p:sldId id="489" r:id="rId52"/>
    <p:sldId id="490" r:id="rId53"/>
    <p:sldId id="491" r:id="rId54"/>
    <p:sldId id="492" r:id="rId55"/>
    <p:sldId id="493" r:id="rId56"/>
    <p:sldId id="494" r:id="rId57"/>
    <p:sldId id="495" r:id="rId58"/>
    <p:sldId id="496" r:id="rId59"/>
    <p:sldId id="497" r:id="rId60"/>
    <p:sldId id="498" r:id="rId61"/>
    <p:sldId id="499" r:id="rId62"/>
    <p:sldId id="500" r:id="rId63"/>
    <p:sldId id="501" r:id="rId64"/>
    <p:sldId id="502" r:id="rId65"/>
    <p:sldId id="503" r:id="rId66"/>
    <p:sldId id="504" r:id="rId67"/>
    <p:sldId id="505" r:id="rId68"/>
    <p:sldId id="506" r:id="rId69"/>
    <p:sldId id="507" r:id="rId70"/>
    <p:sldId id="508" r:id="rId71"/>
    <p:sldId id="509" r:id="rId72"/>
    <p:sldId id="510" r:id="rId73"/>
    <p:sldId id="511" r:id="rId74"/>
    <p:sldId id="512" r:id="rId75"/>
    <p:sldId id="513" r:id="rId76"/>
    <p:sldId id="514" r:id="rId77"/>
    <p:sldId id="524" r:id="rId78"/>
    <p:sldId id="523" r:id="rId79"/>
    <p:sldId id="515" r:id="rId80"/>
    <p:sldId id="516" r:id="rId81"/>
    <p:sldId id="517" r:id="rId82"/>
    <p:sldId id="518" r:id="rId83"/>
    <p:sldId id="519" r:id="rId84"/>
    <p:sldId id="520" r:id="rId85"/>
    <p:sldId id="521" r:id="rId86"/>
    <p:sldId id="522" r:id="rId87"/>
    <p:sldId id="525" r:id="rId88"/>
    <p:sldId id="526" r:id="rId89"/>
    <p:sldId id="527" r:id="rId90"/>
    <p:sldId id="528" r:id="rId91"/>
    <p:sldId id="529" r:id="rId92"/>
    <p:sldId id="530" r:id="rId93"/>
    <p:sldId id="531" r:id="rId94"/>
    <p:sldId id="532" r:id="rId95"/>
    <p:sldId id="533" r:id="rId96"/>
    <p:sldId id="534" r:id="rId97"/>
    <p:sldId id="535" r:id="rId98"/>
    <p:sldId id="536" r:id="rId99"/>
    <p:sldId id="537" r:id="rId100"/>
    <p:sldId id="538" r:id="rId101"/>
    <p:sldId id="539" r:id="rId102"/>
    <p:sldId id="540" r:id="rId103"/>
    <p:sldId id="541" r:id="rId104"/>
    <p:sldId id="542" r:id="rId105"/>
    <p:sldId id="543" r:id="rId106"/>
    <p:sldId id="544" r:id="rId107"/>
    <p:sldId id="545" r:id="rId108"/>
    <p:sldId id="546" r:id="rId109"/>
    <p:sldId id="547" r:id="rId110"/>
    <p:sldId id="548" r:id="rId111"/>
    <p:sldId id="549" r:id="rId112"/>
    <p:sldId id="550" r:id="rId113"/>
    <p:sldId id="551" r:id="rId114"/>
    <p:sldId id="552" r:id="rId115"/>
    <p:sldId id="553" r:id="rId116"/>
    <p:sldId id="554" r:id="rId117"/>
    <p:sldId id="555" r:id="rId118"/>
    <p:sldId id="556" r:id="rId119"/>
    <p:sldId id="557" r:id="rId120"/>
    <p:sldId id="558" r:id="rId121"/>
    <p:sldId id="559" r:id="rId122"/>
    <p:sldId id="560" r:id="rId123"/>
    <p:sldId id="561" r:id="rId124"/>
    <p:sldId id="562" r:id="rId125"/>
    <p:sldId id="563" r:id="rId126"/>
    <p:sldId id="564" r:id="rId127"/>
    <p:sldId id="565" r:id="rId128"/>
    <p:sldId id="566" r:id="rId129"/>
    <p:sldId id="567" r:id="rId130"/>
    <p:sldId id="568" r:id="rId131"/>
    <p:sldId id="569" r:id="rId132"/>
    <p:sldId id="570" r:id="rId133"/>
    <p:sldId id="571" r:id="rId134"/>
    <p:sldId id="572" r:id="rId135"/>
    <p:sldId id="573" r:id="rId136"/>
    <p:sldId id="574" r:id="rId137"/>
    <p:sldId id="575" r:id="rId138"/>
    <p:sldId id="576" r:id="rId139"/>
    <p:sldId id="577" r:id="rId140"/>
    <p:sldId id="578" r:id="rId141"/>
    <p:sldId id="579" r:id="rId142"/>
    <p:sldId id="580" r:id="rId143"/>
    <p:sldId id="581" r:id="rId144"/>
    <p:sldId id="582" r:id="rId145"/>
    <p:sldId id="583" r:id="rId146"/>
    <p:sldId id="585" r:id="rId147"/>
    <p:sldId id="586" r:id="rId148"/>
    <p:sldId id="587" r:id="rId149"/>
    <p:sldId id="584" r:id="rId150"/>
    <p:sldId id="599" r:id="rId151"/>
    <p:sldId id="588" r:id="rId152"/>
    <p:sldId id="589" r:id="rId153"/>
    <p:sldId id="590" r:id="rId154"/>
    <p:sldId id="591" r:id="rId155"/>
    <p:sldId id="592" r:id="rId156"/>
    <p:sldId id="593" r:id="rId157"/>
    <p:sldId id="600" r:id="rId158"/>
    <p:sldId id="601" r:id="rId159"/>
    <p:sldId id="602" r:id="rId160"/>
    <p:sldId id="603" r:id="rId161"/>
    <p:sldId id="604" r:id="rId162"/>
    <p:sldId id="606" r:id="rId163"/>
    <p:sldId id="605" r:id="rId164"/>
    <p:sldId id="607" r:id="rId165"/>
    <p:sldId id="608" r:id="rId166"/>
    <p:sldId id="609" r:id="rId167"/>
    <p:sldId id="610" r:id="rId168"/>
    <p:sldId id="611" r:id="rId169"/>
    <p:sldId id="612" r:id="rId170"/>
    <p:sldId id="613" r:id="rId171"/>
    <p:sldId id="614" r:id="rId172"/>
    <p:sldId id="615" r:id="rId173"/>
    <p:sldId id="616" r:id="rId174"/>
    <p:sldId id="617" r:id="rId175"/>
    <p:sldId id="618" r:id="rId176"/>
    <p:sldId id="619" r:id="rId177"/>
    <p:sldId id="620" r:id="rId178"/>
    <p:sldId id="621" r:id="rId179"/>
    <p:sldId id="622" r:id="rId180"/>
    <p:sldId id="623" r:id="rId181"/>
    <p:sldId id="624" r:id="rId182"/>
    <p:sldId id="625" r:id="rId183"/>
    <p:sldId id="626" r:id="rId184"/>
    <p:sldId id="627" r:id="rId185"/>
    <p:sldId id="628" r:id="rId186"/>
    <p:sldId id="629" r:id="rId187"/>
    <p:sldId id="630" r:id="rId188"/>
    <p:sldId id="631" r:id="rId189"/>
    <p:sldId id="632" r:id="rId190"/>
    <p:sldId id="633" r:id="rId191"/>
    <p:sldId id="634" r:id="rId192"/>
    <p:sldId id="635" r:id="rId193"/>
    <p:sldId id="636" r:id="rId194"/>
    <p:sldId id="637" r:id="rId195"/>
    <p:sldId id="638" r:id="rId196"/>
    <p:sldId id="639" r:id="rId197"/>
    <p:sldId id="640" r:id="rId198"/>
    <p:sldId id="641" r:id="rId199"/>
    <p:sldId id="642" r:id="rId200"/>
    <p:sldId id="643" r:id="rId201"/>
    <p:sldId id="644" r:id="rId202"/>
    <p:sldId id="645" r:id="rId203"/>
    <p:sldId id="646" r:id="rId204"/>
    <p:sldId id="647" r:id="rId205"/>
    <p:sldId id="648" r:id="rId206"/>
    <p:sldId id="280" r:id="rId207"/>
  </p:sldIdLst>
  <p:sldSz cx="12192000" cy="6858000"/>
  <p:notesSz cx="6858000" cy="9144000"/>
  <p:embeddedFontLst>
    <p:embeddedFont>
      <p:font typeface="华文细黑" panose="02010600040101010101" pitchFamily="2" charset="-122"/>
      <p:regular r:id="rId209"/>
    </p:embeddedFont>
    <p:embeddedFont>
      <p:font typeface="微软雅黑" panose="020B0503020204020204" pitchFamily="34" charset="-122"/>
      <p:regular r:id="rId210"/>
      <p:bold r:id="rId211"/>
    </p:embeddedFont>
    <p:embeddedFont>
      <p:font typeface="Arial Narrow" panose="020B0606020202030204" pitchFamily="34" charset="0"/>
      <p:regular r:id="rId212"/>
      <p:bold r:id="rId213"/>
      <p:italic r:id="rId214"/>
      <p:boldItalic r:id="rId215"/>
    </p:embeddedFont>
    <p:embeddedFont>
      <p:font typeface="Calibri" panose="020F0502020204030204" pitchFamily="34" charset="0"/>
      <p:regular r:id="rId216"/>
      <p:bold r:id="rId217"/>
      <p:italic r:id="rId218"/>
      <p:boldItalic r:id="rId21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p15:clr>
            <a:srgbClr val="A4A3A4"/>
          </p15:clr>
        </p15:guide>
        <p15:guide id="2" pos="3843">
          <p15:clr>
            <a:srgbClr val="A4A3A4"/>
          </p15:clr>
        </p15:guide>
        <p15:guide id="3" pos="7070">
          <p15:clr>
            <a:srgbClr val="A4A3A4"/>
          </p15:clr>
        </p15:guide>
        <p15:guide id="4" pos="5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7C"/>
    <a:srgbClr val="1C1A0E"/>
    <a:srgbClr val="FFFFFF"/>
    <a:srgbClr val="4EA4DD"/>
    <a:srgbClr val="E8EAE9"/>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85766" autoAdjust="0"/>
  </p:normalViewPr>
  <p:slideViewPr>
    <p:cSldViewPr showGuides="1">
      <p:cViewPr varScale="1">
        <p:scale>
          <a:sx n="46" d="100"/>
          <a:sy n="46" d="100"/>
        </p:scale>
        <p:origin x="73" y="954"/>
      </p:cViewPr>
      <p:guideLst>
        <p:guide orient="horz" pos="2216"/>
        <p:guide pos="3843"/>
        <p:guide pos="7070"/>
        <p:guide pos="56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8.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9.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0.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font" Target="fonts/font11.fntdata"/><Relationship Id="rId3" Type="http://schemas.openxmlformats.org/officeDocument/2006/relationships/slide" Target="slides/slide2.xml"/><Relationship Id="rId214" Type="http://schemas.openxmlformats.org/officeDocument/2006/relationships/font" Target="fonts/font6.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1.fntdata"/><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2.fntdata"/><Relationship Id="rId215" Type="http://schemas.openxmlformats.org/officeDocument/2006/relationships/font" Target="fonts/font7.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3.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4.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占位符 145"/>
          <p:cNvSpPr>
            <a:spLocks noGrp="1"/>
          </p:cNvSpPr>
          <p:nvPr>
            <p:ph type="body" sz="quarter" idx="10" hasCustomPrompt="1"/>
          </p:nvPr>
        </p:nvSpPr>
        <p:spPr>
          <a:xfrm>
            <a:off x="2644927" y="2908398"/>
            <a:ext cx="7076962" cy="808633"/>
          </a:xfrm>
          <a:prstGeom prst="rect">
            <a:avLst/>
          </a:prstGeom>
        </p:spPr>
        <p:txBody>
          <a:bodyPr/>
          <a:lstStyle>
            <a:lvl1pPr marL="0" indent="0" algn="l">
              <a:buNone/>
              <a:defRPr sz="6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内蒙古大学</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2803021" y="3977286"/>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r>
              <a:rPr lang="en-US" altLang="zh-CN" dirty="0"/>
              <a:t>XXXX</a:t>
            </a:r>
            <a:r>
              <a:rPr lang="zh-CN" altLang="en-US" dirty="0"/>
              <a:t>学院</a:t>
            </a:r>
          </a:p>
        </p:txBody>
      </p:sp>
      <p:sp>
        <p:nvSpPr>
          <p:cNvPr id="150" name="文本占位符 148"/>
          <p:cNvSpPr>
            <a:spLocks noGrp="1"/>
          </p:cNvSpPr>
          <p:nvPr>
            <p:ph type="body" sz="quarter" idx="12" hasCustomPrompt="1"/>
          </p:nvPr>
        </p:nvSpPr>
        <p:spPr>
          <a:xfrm>
            <a:off x="6332242" y="3977286"/>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r>
              <a:rPr lang="en-US" altLang="zh-CN" dirty="0" err="1"/>
              <a:t>xxxxx</a:t>
            </a:r>
            <a:endParaRPr lang="zh-CN" altLang="en-US" dirty="0"/>
          </a:p>
        </p:txBody>
      </p:sp>
      <p:sp>
        <p:nvSpPr>
          <p:cNvPr id="151" name="文本占位符 148"/>
          <p:cNvSpPr>
            <a:spLocks noGrp="1"/>
          </p:cNvSpPr>
          <p:nvPr>
            <p:ph type="body" sz="quarter" idx="13" hasCustomPrompt="1"/>
          </p:nvPr>
        </p:nvSpPr>
        <p:spPr>
          <a:xfrm>
            <a:off x="-24680" y="5950098"/>
            <a:ext cx="3154234"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a:t>
            </a:r>
            <a:r>
              <a:rPr lang="en-US" altLang="zh-CN" dirty="0"/>
              <a:t>:</a:t>
            </a:r>
            <a:r>
              <a:rPr lang="zh-CN" altLang="en-US" dirty="0"/>
              <a:t>海湾同学社</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指导老师：同学社</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98072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6165304"/>
            <a:ext cx="12216680" cy="67322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188640"/>
            <a:ext cx="12216680" cy="7920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456" y="282045"/>
            <a:ext cx="1904703" cy="6292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2021/5/6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4.xml"/><Relationship Id="rId5" Type="http://schemas.openxmlformats.org/officeDocument/2006/relationships/image" Target="../media/image111.emf"/><Relationship Id="rId4" Type="http://schemas.openxmlformats.org/officeDocument/2006/relationships/image" Target="../media/image110.emf"/></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57780" y="3135630"/>
            <a:ext cx="7077075" cy="1041400"/>
          </a:xfrm>
        </p:spPr>
        <p:txBody>
          <a:bodyPr/>
          <a:lstStyle/>
          <a:p>
            <a:pPr lvl="0" algn="ctr"/>
            <a:endParaRPr lang="zh-CN" altLang="en-US" dirty="0"/>
          </a:p>
          <a:p>
            <a:pPr lvl="0" algn="ctr"/>
            <a:endParaRPr lang="zh-CN" altLang="en-US" dirty="0"/>
          </a:p>
          <a:p>
            <a:pPr lvl="0" algn="ctr"/>
            <a:endParaRPr lang="zh-CN" altLang="en-US" dirty="0"/>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573" y="675330"/>
            <a:ext cx="3200847" cy="1057423"/>
          </a:xfrm>
          <a:prstGeom prst="rect">
            <a:avLst/>
          </a:prstGeom>
        </p:spPr>
      </p:pic>
      <p:sp>
        <p:nvSpPr>
          <p:cNvPr id="4" name="文本框 3"/>
          <p:cNvSpPr txBox="1"/>
          <p:nvPr/>
        </p:nvSpPr>
        <p:spPr>
          <a:xfrm>
            <a:off x="1178074" y="3194665"/>
            <a:ext cx="9829844" cy="923330"/>
          </a:xfrm>
          <a:prstGeom prst="rect">
            <a:avLst/>
          </a:prstGeom>
          <a:noFill/>
        </p:spPr>
        <p:txBody>
          <a:bodyPr wrap="square" rtlCol="0">
            <a:spAutoFit/>
          </a:bodyPr>
          <a:lstStyle/>
          <a:p>
            <a:r>
              <a:rPr lang="zh-CN" altLang="en-US" sz="5400" dirty="0"/>
              <a:t>第</a:t>
            </a:r>
            <a:r>
              <a:rPr lang="en-US" altLang="zh-CN" sz="5400" dirty="0"/>
              <a:t>3</a:t>
            </a:r>
            <a:r>
              <a:rPr lang="zh-CN" altLang="en-US" sz="5400" dirty="0"/>
              <a:t>章 </a:t>
            </a:r>
            <a:r>
              <a:rPr lang="en-US" altLang="zh-CN" sz="5400" dirty="0"/>
              <a:t>Visual Designer</a:t>
            </a:r>
            <a:r>
              <a:rPr lang="zh-CN" altLang="en-US" sz="5400" dirty="0"/>
              <a:t>外围设备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 BMP180</a:t>
            </a:r>
            <a:r>
              <a:rPr lang="zh-CN" altLang="en-US" sz="4000" dirty="0">
                <a:latin typeface="+mj-ea"/>
                <a:ea typeface="+mj-ea"/>
                <a:cs typeface="+mj-ea"/>
                <a:sym typeface="+mn-ea"/>
              </a:rPr>
              <a:t>数字压力温度传感器</a:t>
            </a:r>
            <a:endParaRPr lang="en-US" altLang="zh-CN" sz="4000" dirty="0">
              <a:solidFill>
                <a:srgbClr val="20517C"/>
              </a:solidFill>
              <a:sym typeface="+mn-ea"/>
            </a:endParaRPr>
          </a:p>
        </p:txBody>
      </p:sp>
    </p:spTree>
    <p:extLst>
      <p:ext uri="{BB962C8B-B14F-4D97-AF65-F5344CB8AC3E}">
        <p14:creationId xmlns:p14="http://schemas.microsoft.com/office/powerpoint/2010/main" val="4848666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LED</a:t>
            </a:r>
            <a:r>
              <a:rPr lang="zh-CN" altLang="en-US" sz="2800" dirty="0">
                <a:latin typeface="+mj-ea"/>
                <a:ea typeface="+mj-ea"/>
                <a:cs typeface="+mj-ea"/>
                <a:sym typeface="+mn-ea"/>
              </a:rPr>
              <a:t>模块电路原理图如图。</a:t>
            </a:r>
          </a:p>
        </p:txBody>
      </p:sp>
      <p:pic>
        <p:nvPicPr>
          <p:cNvPr id="7" name="图片 6">
            <a:extLst>
              <a:ext uri="{FF2B5EF4-FFF2-40B4-BE49-F238E27FC236}">
                <a16:creationId xmlns:a16="http://schemas.microsoft.com/office/drawing/2014/main" id="{DFDF91F8-20FE-4597-9790-B743C2268710}"/>
              </a:ext>
            </a:extLst>
          </p:cNvPr>
          <p:cNvPicPr/>
          <p:nvPr/>
        </p:nvPicPr>
        <p:blipFill>
          <a:blip r:embed="rId2"/>
          <a:stretch>
            <a:fillRect/>
          </a:stretch>
        </p:blipFill>
        <p:spPr>
          <a:xfrm>
            <a:off x="4881562" y="2878454"/>
            <a:ext cx="7164435" cy="3247877"/>
          </a:xfrm>
          <a:prstGeom prst="rect">
            <a:avLst/>
          </a:prstGeom>
          <a:noFill/>
          <a:ln w="9525">
            <a:noFill/>
          </a:ln>
        </p:spPr>
      </p:pic>
    </p:spTree>
    <p:extLst>
      <p:ext uri="{BB962C8B-B14F-4D97-AF65-F5344CB8AC3E}">
        <p14:creationId xmlns:p14="http://schemas.microsoft.com/office/powerpoint/2010/main" val="29271868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11229647"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从上到下依次为点亮</a:t>
            </a:r>
            <a:r>
              <a:rPr lang="en-US" altLang="zh-CN" sz="2800" dirty="0">
                <a:latin typeface="+mj-ea"/>
                <a:ea typeface="+mj-ea"/>
                <a:cs typeface="+mj-ea"/>
                <a:sym typeface="+mn-ea"/>
              </a:rPr>
              <a:t>LED</a:t>
            </a:r>
            <a:r>
              <a:rPr lang="zh-CN" altLang="en-US" sz="2800" dirty="0">
                <a:latin typeface="+mj-ea"/>
                <a:ea typeface="+mj-ea"/>
                <a:cs typeface="+mj-ea"/>
                <a:sym typeface="+mn-ea"/>
              </a:rPr>
              <a:t>模块、熄灭</a:t>
            </a:r>
            <a:r>
              <a:rPr lang="en-US" altLang="zh-CN" sz="2800" dirty="0">
                <a:latin typeface="+mj-ea"/>
                <a:ea typeface="+mj-ea"/>
                <a:cs typeface="+mj-ea"/>
                <a:sym typeface="+mn-ea"/>
              </a:rPr>
              <a:t>LED</a:t>
            </a:r>
            <a:r>
              <a:rPr lang="zh-CN" altLang="en-US" sz="2800" dirty="0">
                <a:latin typeface="+mj-ea"/>
                <a:ea typeface="+mj-ea"/>
                <a:cs typeface="+mj-ea"/>
                <a:sym typeface="+mn-ea"/>
              </a:rPr>
              <a:t>模块，设置</a:t>
            </a:r>
            <a:r>
              <a:rPr lang="en-US" altLang="zh-CN" sz="2800" dirty="0">
                <a:latin typeface="+mj-ea"/>
                <a:ea typeface="+mj-ea"/>
                <a:cs typeface="+mj-ea"/>
                <a:sym typeface="+mn-ea"/>
              </a:rPr>
              <a:t>LED</a:t>
            </a:r>
            <a:r>
              <a:rPr lang="zh-CN" altLang="en-US" sz="2800" dirty="0">
                <a:latin typeface="+mj-ea"/>
                <a:ea typeface="+mj-ea"/>
                <a:cs typeface="+mj-ea"/>
                <a:sym typeface="+mn-ea"/>
              </a:rPr>
              <a:t>状态模块，设置</a:t>
            </a:r>
            <a:r>
              <a:rPr lang="en-US" altLang="zh-CN" sz="2800" dirty="0">
                <a:latin typeface="+mj-ea"/>
                <a:ea typeface="+mj-ea"/>
                <a:cs typeface="+mj-ea"/>
                <a:sym typeface="+mn-ea"/>
              </a:rPr>
              <a:t>LED</a:t>
            </a:r>
            <a:r>
              <a:rPr lang="zh-CN" altLang="en-US" sz="2800" dirty="0">
                <a:latin typeface="+mj-ea"/>
                <a:ea typeface="+mj-ea"/>
                <a:cs typeface="+mj-ea"/>
                <a:sym typeface="+mn-ea"/>
              </a:rPr>
              <a:t>亮度模块、切换</a:t>
            </a:r>
            <a:r>
              <a:rPr lang="en-US" altLang="zh-CN" sz="2800" dirty="0">
                <a:latin typeface="+mj-ea"/>
                <a:ea typeface="+mj-ea"/>
                <a:cs typeface="+mj-ea"/>
                <a:sym typeface="+mn-ea"/>
              </a:rPr>
              <a:t>LED</a:t>
            </a:r>
            <a:r>
              <a:rPr lang="zh-CN" altLang="en-US" sz="2800" dirty="0">
                <a:latin typeface="+mj-ea"/>
                <a:ea typeface="+mj-ea"/>
                <a:cs typeface="+mj-ea"/>
                <a:sym typeface="+mn-ea"/>
              </a:rPr>
              <a:t>状态模块。</a:t>
            </a:r>
          </a:p>
        </p:txBody>
      </p:sp>
      <p:pic>
        <p:nvPicPr>
          <p:cNvPr id="7" name="图片 6">
            <a:extLst>
              <a:ext uri="{FF2B5EF4-FFF2-40B4-BE49-F238E27FC236}">
                <a16:creationId xmlns:a16="http://schemas.microsoft.com/office/drawing/2014/main" id="{5457CB9A-1CD5-488E-89E9-92818009EAB9}"/>
              </a:ext>
            </a:extLst>
          </p:cNvPr>
          <p:cNvPicPr/>
          <p:nvPr/>
        </p:nvPicPr>
        <p:blipFill>
          <a:blip r:embed="rId2"/>
          <a:stretch>
            <a:fillRect/>
          </a:stretch>
        </p:blipFill>
        <p:spPr>
          <a:xfrm>
            <a:off x="2107346" y="2610932"/>
            <a:ext cx="6580942" cy="3986718"/>
          </a:xfrm>
          <a:prstGeom prst="rect">
            <a:avLst/>
          </a:prstGeom>
          <a:noFill/>
          <a:ln w="9525">
            <a:noFill/>
          </a:ln>
        </p:spPr>
      </p:pic>
    </p:spTree>
    <p:extLst>
      <p:ext uri="{BB962C8B-B14F-4D97-AF65-F5344CB8AC3E}">
        <p14:creationId xmlns:p14="http://schemas.microsoft.com/office/powerpoint/2010/main" val="2322963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目标功能：实现红灯和绿灯的循环亮灭。系统由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开发板、红色</a:t>
            </a:r>
            <a:r>
              <a:rPr lang="en-US" altLang="zh-CN" sz="2800" dirty="0">
                <a:latin typeface="+mj-ea"/>
                <a:ea typeface="+mj-ea"/>
                <a:cs typeface="+mj-ea"/>
                <a:sym typeface="+mn-ea"/>
              </a:rPr>
              <a:t>LED</a:t>
            </a:r>
            <a:r>
              <a:rPr lang="zh-CN" altLang="en-US" sz="2800" dirty="0">
                <a:latin typeface="+mj-ea"/>
                <a:ea typeface="+mj-ea"/>
                <a:cs typeface="+mj-ea"/>
                <a:sym typeface="+mn-ea"/>
              </a:rPr>
              <a:t>模块及绿色</a:t>
            </a:r>
            <a:r>
              <a:rPr lang="en-US" altLang="zh-CN" sz="2800" dirty="0">
                <a:latin typeface="+mj-ea"/>
                <a:ea typeface="+mj-ea"/>
                <a:cs typeface="+mj-ea"/>
                <a:sym typeface="+mn-ea"/>
              </a:rPr>
              <a:t>LED</a:t>
            </a:r>
            <a:r>
              <a:rPr lang="zh-CN" altLang="en-US" sz="2800" dirty="0">
                <a:latin typeface="+mj-ea"/>
                <a:ea typeface="+mj-ea"/>
                <a:cs typeface="+mj-ea"/>
                <a:sym typeface="+mn-ea"/>
              </a:rPr>
              <a:t>模块三部分组成。</a:t>
            </a:r>
          </a:p>
        </p:txBody>
      </p:sp>
      <p:pic>
        <p:nvPicPr>
          <p:cNvPr id="8" name="图片 7">
            <a:extLst>
              <a:ext uri="{FF2B5EF4-FFF2-40B4-BE49-F238E27FC236}">
                <a16:creationId xmlns:a16="http://schemas.microsoft.com/office/drawing/2014/main" id="{5FBE0CAD-3B4F-4B02-85E1-0D5366CE09EF}"/>
              </a:ext>
            </a:extLst>
          </p:cNvPr>
          <p:cNvPicPr/>
          <p:nvPr/>
        </p:nvPicPr>
        <p:blipFill>
          <a:blip r:embed="rId2"/>
          <a:stretch>
            <a:fillRect/>
          </a:stretch>
        </p:blipFill>
        <p:spPr>
          <a:xfrm>
            <a:off x="4940056" y="1798663"/>
            <a:ext cx="7156665" cy="4006601"/>
          </a:xfrm>
          <a:prstGeom prst="rect">
            <a:avLst/>
          </a:prstGeom>
          <a:noFill/>
          <a:ln w="9525">
            <a:noFill/>
          </a:ln>
        </p:spPr>
      </p:pic>
    </p:spTree>
    <p:extLst>
      <p:ext uri="{BB962C8B-B14F-4D97-AF65-F5344CB8AC3E}">
        <p14:creationId xmlns:p14="http://schemas.microsoft.com/office/powerpoint/2010/main" val="32232812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该电路设计的目的是实现红灯和绿灯的循环亮灭，程序仅由一条</a:t>
            </a:r>
            <a:r>
              <a:rPr lang="en-US" altLang="zh-CN" sz="2800" dirty="0">
                <a:latin typeface="+mj-ea"/>
                <a:ea typeface="+mj-ea"/>
                <a:cs typeface="+mj-ea"/>
                <a:sym typeface="+mn-ea"/>
              </a:rPr>
              <a:t>LOOP()</a:t>
            </a:r>
            <a:r>
              <a:rPr lang="zh-CN" altLang="en-US" sz="2800" dirty="0">
                <a:latin typeface="+mj-ea"/>
                <a:ea typeface="+mj-ea"/>
                <a:cs typeface="+mj-ea"/>
                <a:sym typeface="+mn-ea"/>
              </a:rPr>
              <a:t>程序组成。</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程序流程：首先</a:t>
            </a:r>
            <a:r>
              <a:rPr lang="en-US" altLang="zh-CN" sz="2800" dirty="0">
                <a:latin typeface="+mj-ea"/>
                <a:ea typeface="+mj-ea"/>
                <a:cs typeface="+mj-ea"/>
                <a:sym typeface="+mn-ea"/>
              </a:rPr>
              <a:t>LED1</a:t>
            </a:r>
            <a:r>
              <a:rPr lang="zh-CN" altLang="en-US" sz="2800" dirty="0">
                <a:latin typeface="+mj-ea"/>
                <a:ea typeface="+mj-ea"/>
                <a:cs typeface="+mj-ea"/>
                <a:sym typeface="+mn-ea"/>
              </a:rPr>
              <a:t>亮、</a:t>
            </a:r>
            <a:r>
              <a:rPr lang="en-US" altLang="zh-CN" sz="2800" dirty="0">
                <a:latin typeface="+mj-ea"/>
                <a:ea typeface="+mj-ea"/>
                <a:cs typeface="+mj-ea"/>
                <a:sym typeface="+mn-ea"/>
              </a:rPr>
              <a:t>LED2</a:t>
            </a:r>
            <a:r>
              <a:rPr lang="zh-CN" altLang="en-US" sz="2800" dirty="0">
                <a:latin typeface="+mj-ea"/>
                <a:ea typeface="+mj-ea"/>
                <a:cs typeface="+mj-ea"/>
                <a:sym typeface="+mn-ea"/>
              </a:rPr>
              <a:t>灭，延迟</a:t>
            </a:r>
            <a:r>
              <a:rPr lang="en-US" altLang="zh-CN" sz="2800" dirty="0">
                <a:latin typeface="+mj-ea"/>
                <a:ea typeface="+mj-ea"/>
                <a:cs typeface="+mj-ea"/>
                <a:sym typeface="+mn-ea"/>
              </a:rPr>
              <a:t>1000ms</a:t>
            </a:r>
            <a:r>
              <a:rPr lang="zh-CN" altLang="en-US" sz="2800" dirty="0">
                <a:latin typeface="+mj-ea"/>
                <a:ea typeface="+mj-ea"/>
                <a:cs typeface="+mj-ea"/>
                <a:sym typeface="+mn-ea"/>
              </a:rPr>
              <a:t>，然后</a:t>
            </a:r>
            <a:r>
              <a:rPr lang="en-US" altLang="zh-CN" sz="2800" dirty="0">
                <a:latin typeface="+mj-ea"/>
                <a:ea typeface="+mj-ea"/>
                <a:cs typeface="+mj-ea"/>
                <a:sym typeface="+mn-ea"/>
              </a:rPr>
              <a:t>LED2</a:t>
            </a:r>
            <a:r>
              <a:rPr lang="zh-CN" altLang="en-US" sz="2800" dirty="0">
                <a:latin typeface="+mj-ea"/>
                <a:ea typeface="+mj-ea"/>
                <a:cs typeface="+mj-ea"/>
                <a:sym typeface="+mn-ea"/>
              </a:rPr>
              <a:t>亮、</a:t>
            </a:r>
            <a:r>
              <a:rPr lang="en-US" altLang="zh-CN" sz="2800" dirty="0">
                <a:latin typeface="+mj-ea"/>
                <a:ea typeface="+mj-ea"/>
                <a:cs typeface="+mj-ea"/>
                <a:sym typeface="+mn-ea"/>
              </a:rPr>
              <a:t>LED1</a:t>
            </a:r>
            <a:r>
              <a:rPr lang="zh-CN" altLang="en-US" sz="2800" dirty="0">
                <a:latin typeface="+mj-ea"/>
                <a:ea typeface="+mj-ea"/>
                <a:cs typeface="+mj-ea"/>
                <a:sym typeface="+mn-ea"/>
              </a:rPr>
              <a:t>灭。</a:t>
            </a:r>
          </a:p>
        </p:txBody>
      </p:sp>
      <p:pic>
        <p:nvPicPr>
          <p:cNvPr id="7" name="图片 6">
            <a:extLst>
              <a:ext uri="{FF2B5EF4-FFF2-40B4-BE49-F238E27FC236}">
                <a16:creationId xmlns:a16="http://schemas.microsoft.com/office/drawing/2014/main" id="{D4AEB3BC-AAC2-4D38-BA01-6985D819E7B6}"/>
              </a:ext>
            </a:extLst>
          </p:cNvPr>
          <p:cNvPicPr/>
          <p:nvPr/>
        </p:nvPicPr>
        <p:blipFill>
          <a:blip r:embed="rId2"/>
          <a:stretch>
            <a:fillRect/>
          </a:stretch>
        </p:blipFill>
        <p:spPr>
          <a:xfrm>
            <a:off x="6325278" y="1268760"/>
            <a:ext cx="2480954" cy="5186869"/>
          </a:xfrm>
          <a:prstGeom prst="rect">
            <a:avLst/>
          </a:prstGeom>
        </p:spPr>
      </p:pic>
    </p:spTree>
    <p:extLst>
      <p:ext uri="{BB962C8B-B14F-4D97-AF65-F5344CB8AC3E}">
        <p14:creationId xmlns:p14="http://schemas.microsoft.com/office/powerpoint/2010/main" val="882588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2" y="1351131"/>
            <a:ext cx="5901055"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点击仿真按钮，待程序运行完成后，红灯点亮，绿灯熄灭。</a:t>
            </a:r>
          </a:p>
        </p:txBody>
      </p:sp>
      <p:pic>
        <p:nvPicPr>
          <p:cNvPr id="7" name="图片 6">
            <a:extLst>
              <a:ext uri="{FF2B5EF4-FFF2-40B4-BE49-F238E27FC236}">
                <a16:creationId xmlns:a16="http://schemas.microsoft.com/office/drawing/2014/main" id="{7561D4BE-6D69-4D17-B66B-49AFECB6868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0601" y="2660015"/>
            <a:ext cx="4407755" cy="4197985"/>
          </a:xfrm>
          <a:prstGeom prst="rect">
            <a:avLst/>
          </a:prstGeom>
          <a:noFill/>
          <a:ln>
            <a:noFill/>
          </a:ln>
        </p:spPr>
      </p:pic>
      <p:pic>
        <p:nvPicPr>
          <p:cNvPr id="10" name="图片 9">
            <a:extLst>
              <a:ext uri="{FF2B5EF4-FFF2-40B4-BE49-F238E27FC236}">
                <a16:creationId xmlns:a16="http://schemas.microsoft.com/office/drawing/2014/main" id="{CFAA3C47-5381-4DE7-9E35-4FB77C4CA07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1983" y="2660015"/>
            <a:ext cx="4407755" cy="4198638"/>
          </a:xfrm>
          <a:prstGeom prst="rect">
            <a:avLst/>
          </a:prstGeom>
          <a:noFill/>
          <a:ln>
            <a:noFill/>
          </a:ln>
        </p:spPr>
      </p:pic>
      <p:sp>
        <p:nvSpPr>
          <p:cNvPr id="11" name="矩形 10">
            <a:extLst>
              <a:ext uri="{FF2B5EF4-FFF2-40B4-BE49-F238E27FC236}">
                <a16:creationId xmlns:a16="http://schemas.microsoft.com/office/drawing/2014/main" id="{F51046E8-4576-4B03-A905-96DFD493025E}"/>
              </a:ext>
            </a:extLst>
          </p:cNvPr>
          <p:cNvSpPr/>
          <p:nvPr/>
        </p:nvSpPr>
        <p:spPr>
          <a:xfrm>
            <a:off x="5920722" y="1351131"/>
            <a:ext cx="590105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1000ms</a:t>
            </a:r>
            <a:r>
              <a:rPr lang="zh-CN" altLang="en-US" sz="2800" dirty="0">
                <a:latin typeface="+mj-ea"/>
                <a:ea typeface="+mj-ea"/>
                <a:cs typeface="+mj-ea"/>
                <a:sym typeface="+mn-ea"/>
              </a:rPr>
              <a:t>后，绿灯亮，红灯灭。</a:t>
            </a:r>
          </a:p>
        </p:txBody>
      </p:sp>
    </p:spTree>
    <p:extLst>
      <p:ext uri="{BB962C8B-B14F-4D97-AF65-F5344CB8AC3E}">
        <p14:creationId xmlns:p14="http://schemas.microsoft.com/office/powerpoint/2010/main" val="17154799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3.2.13 Arduino MCP23008 IO</a:t>
            </a:r>
            <a:r>
              <a:rPr lang="zh-CN" altLang="en-US" sz="4000" dirty="0">
                <a:latin typeface="+mj-ea"/>
                <a:ea typeface="+mj-ea"/>
                <a:cs typeface="+mj-ea"/>
                <a:sym typeface="+mn-ea"/>
              </a:rPr>
              <a:t>扩展器</a:t>
            </a:r>
            <a:endParaRPr lang="en-US" altLang="zh-CN" sz="4000" dirty="0">
              <a:solidFill>
                <a:srgbClr val="20517C"/>
              </a:solidFill>
              <a:sym typeface="+mn-ea"/>
            </a:endParaRPr>
          </a:p>
        </p:txBody>
      </p:sp>
    </p:spTree>
    <p:extLst>
      <p:ext uri="{BB962C8B-B14F-4D97-AF65-F5344CB8AC3E}">
        <p14:creationId xmlns:p14="http://schemas.microsoft.com/office/powerpoint/2010/main" val="32878369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 MCP23008 IO</a:t>
            </a:r>
            <a:r>
              <a:rPr lang="zh-CN" altLang="en-US" sz="4400" dirty="0">
                <a:latin typeface="+mj-ea"/>
                <a:ea typeface="+mj-ea"/>
                <a:cs typeface="+mj-ea"/>
                <a:sym typeface="+mn-ea"/>
              </a:rPr>
              <a:t>扩展器</a:t>
            </a:r>
            <a:endParaRPr lang="en-US" altLang="zh-CN" sz="4400" dirty="0">
              <a:sym typeface="+mn-ea"/>
            </a:endParaRPr>
          </a:p>
        </p:txBody>
      </p:sp>
      <p:sp>
        <p:nvSpPr>
          <p:cNvPr id="23" name="矩形 22"/>
          <p:cNvSpPr/>
          <p:nvPr/>
        </p:nvSpPr>
        <p:spPr>
          <a:xfrm>
            <a:off x="1665725" y="2128227"/>
            <a:ext cx="840025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MCP23X08</a:t>
            </a:r>
            <a:r>
              <a:rPr lang="zh-CN" altLang="en-US" sz="2800" dirty="0">
                <a:latin typeface="+mj-ea"/>
                <a:ea typeface="+mj-ea"/>
                <a:cs typeface="+mj-ea"/>
                <a:sym typeface="+mn-ea"/>
              </a:rPr>
              <a:t>器件为</a:t>
            </a:r>
            <a:r>
              <a:rPr lang="en-US" altLang="zh-CN" sz="2800" dirty="0">
                <a:latin typeface="+mj-ea"/>
                <a:ea typeface="+mj-ea"/>
                <a:cs typeface="+mj-ea"/>
                <a:sym typeface="+mn-ea"/>
              </a:rPr>
              <a:t>I2C</a:t>
            </a:r>
            <a:r>
              <a:rPr lang="zh-CN" altLang="en-US" sz="2800" dirty="0">
                <a:latin typeface="+mj-ea"/>
                <a:ea typeface="+mj-ea"/>
                <a:cs typeface="+mj-ea"/>
                <a:sym typeface="+mn-ea"/>
              </a:rPr>
              <a:t>总线或</a:t>
            </a:r>
            <a:r>
              <a:rPr lang="en-US" altLang="zh-CN" sz="2800" dirty="0">
                <a:latin typeface="+mj-ea"/>
                <a:ea typeface="+mj-ea"/>
                <a:cs typeface="+mj-ea"/>
                <a:sym typeface="+mn-ea"/>
              </a:rPr>
              <a:t>SPI</a:t>
            </a:r>
            <a:r>
              <a:rPr lang="zh-CN" altLang="en-US" sz="2800" dirty="0">
                <a:latin typeface="+mj-ea"/>
                <a:ea typeface="+mj-ea"/>
                <a:cs typeface="+mj-ea"/>
                <a:sym typeface="+mn-ea"/>
              </a:rPr>
              <a:t>应用提供</a:t>
            </a:r>
            <a:r>
              <a:rPr lang="en-US" altLang="zh-CN" sz="2800" dirty="0">
                <a:latin typeface="+mj-ea"/>
                <a:ea typeface="+mj-ea"/>
                <a:cs typeface="+mj-ea"/>
                <a:sym typeface="+mn-ea"/>
              </a:rPr>
              <a:t>8</a:t>
            </a:r>
            <a:r>
              <a:rPr lang="zh-CN" altLang="en-US" sz="2800" dirty="0">
                <a:latin typeface="+mj-ea"/>
                <a:ea typeface="+mj-ea"/>
                <a:cs typeface="+mj-ea"/>
                <a:sym typeface="+mn-ea"/>
              </a:rPr>
              <a:t>位的通用串行</a:t>
            </a:r>
            <a:r>
              <a:rPr lang="en-US" altLang="zh-CN" sz="2800" dirty="0">
                <a:latin typeface="+mj-ea"/>
                <a:ea typeface="+mj-ea"/>
                <a:cs typeface="+mj-ea"/>
                <a:sym typeface="+mn-ea"/>
              </a:rPr>
              <a:t>I/O</a:t>
            </a:r>
            <a:r>
              <a:rPr lang="zh-CN" altLang="en-US" sz="2800" dirty="0">
                <a:latin typeface="+mj-ea"/>
                <a:ea typeface="+mj-ea"/>
                <a:cs typeface="+mj-ea"/>
                <a:sym typeface="+mn-ea"/>
              </a:rPr>
              <a:t>扩展。有</a:t>
            </a:r>
            <a:r>
              <a:rPr lang="en-US" altLang="zh-CN" sz="2800" dirty="0">
                <a:latin typeface="+mj-ea"/>
                <a:ea typeface="+mj-ea"/>
                <a:cs typeface="+mj-ea"/>
                <a:sym typeface="+mn-ea"/>
              </a:rPr>
              <a:t>MCP23008</a:t>
            </a:r>
            <a:r>
              <a:rPr lang="zh-CN" altLang="en-US" sz="2800" dirty="0">
                <a:latin typeface="+mj-ea"/>
                <a:ea typeface="+mj-ea"/>
                <a:cs typeface="+mj-ea"/>
                <a:sym typeface="+mn-ea"/>
              </a:rPr>
              <a:t>和 </a:t>
            </a:r>
            <a:r>
              <a:rPr lang="en-US" altLang="zh-CN" sz="2800" dirty="0">
                <a:latin typeface="+mj-ea"/>
                <a:ea typeface="+mj-ea"/>
                <a:cs typeface="+mj-ea"/>
                <a:sym typeface="+mn-ea"/>
              </a:rPr>
              <a:t>MCP23S08</a:t>
            </a:r>
            <a:r>
              <a:rPr lang="zh-CN" altLang="en-US" sz="2800" dirty="0">
                <a:latin typeface="+mj-ea"/>
                <a:ea typeface="+mj-ea"/>
                <a:cs typeface="+mj-ea"/>
                <a:sym typeface="+mn-ea"/>
              </a:rPr>
              <a:t>两种。其中</a:t>
            </a:r>
            <a:r>
              <a:rPr lang="en-US" altLang="zh-CN" sz="2800" dirty="0">
                <a:latin typeface="+mj-ea"/>
                <a:ea typeface="+mj-ea"/>
                <a:cs typeface="+mj-ea"/>
                <a:sym typeface="+mn-ea"/>
              </a:rPr>
              <a:t>MCP23008</a:t>
            </a:r>
            <a:r>
              <a:rPr lang="zh-CN" altLang="en-US" sz="2800" dirty="0">
                <a:latin typeface="+mj-ea"/>
                <a:ea typeface="+mj-ea"/>
                <a:cs typeface="+mj-ea"/>
                <a:sym typeface="+mn-ea"/>
              </a:rPr>
              <a:t>采用了</a:t>
            </a:r>
            <a:r>
              <a:rPr lang="en-US" altLang="zh-CN" sz="2800" dirty="0">
                <a:latin typeface="+mj-ea"/>
                <a:ea typeface="+mj-ea"/>
                <a:cs typeface="+mj-ea"/>
                <a:sym typeface="+mn-ea"/>
              </a:rPr>
              <a:t>I2C</a:t>
            </a:r>
            <a:r>
              <a:rPr lang="zh-CN" altLang="en-US" sz="2800" dirty="0">
                <a:latin typeface="+mj-ea"/>
                <a:ea typeface="+mj-ea"/>
                <a:cs typeface="+mj-ea"/>
                <a:sym typeface="+mn-ea"/>
              </a:rPr>
              <a:t>接口，有三个地址引脚。</a:t>
            </a:r>
            <a:r>
              <a:rPr lang="en-US" altLang="zh-CN" sz="2800" dirty="0">
                <a:latin typeface="+mj-ea"/>
                <a:ea typeface="+mj-ea"/>
                <a:cs typeface="+mj-ea"/>
                <a:sym typeface="+mn-ea"/>
              </a:rPr>
              <a:t>MCP23008</a:t>
            </a:r>
            <a:r>
              <a:rPr lang="zh-CN" altLang="en-US" sz="2800" dirty="0">
                <a:latin typeface="+mj-ea"/>
                <a:ea typeface="+mj-ea"/>
                <a:cs typeface="+mj-ea"/>
                <a:sym typeface="+mn-ea"/>
              </a:rPr>
              <a:t>由用于输入、输出和极性选择的多个</a:t>
            </a:r>
            <a:r>
              <a:rPr lang="en-US" altLang="zh-CN" sz="2800" dirty="0">
                <a:latin typeface="+mj-ea"/>
                <a:ea typeface="+mj-ea"/>
                <a:cs typeface="+mj-ea"/>
                <a:sym typeface="+mn-ea"/>
              </a:rPr>
              <a:t>8</a:t>
            </a:r>
            <a:r>
              <a:rPr lang="zh-CN" altLang="en-US" sz="2800" dirty="0">
                <a:latin typeface="+mj-ea"/>
                <a:ea typeface="+mj-ea"/>
                <a:cs typeface="+mj-ea"/>
                <a:sym typeface="+mn-ea"/>
              </a:rPr>
              <a:t>位配置寄存器组成。</a:t>
            </a:r>
          </a:p>
        </p:txBody>
      </p:sp>
    </p:spTree>
    <p:extLst>
      <p:ext uri="{BB962C8B-B14F-4D97-AF65-F5344CB8AC3E}">
        <p14:creationId xmlns:p14="http://schemas.microsoft.com/office/powerpoint/2010/main" val="39625630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227821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MCP23008 IO</a:t>
            </a:r>
            <a:r>
              <a:rPr lang="zh-CN" altLang="en-US" sz="2800" dirty="0">
                <a:latin typeface="+mj-ea"/>
                <a:ea typeface="+mj-ea"/>
                <a:cs typeface="+mj-ea"/>
                <a:sym typeface="+mn-ea"/>
              </a:rPr>
              <a:t>扩展器电路原理图如图。</a:t>
            </a:r>
          </a:p>
        </p:txBody>
      </p:sp>
      <p:pic>
        <p:nvPicPr>
          <p:cNvPr id="8" name="图片 7">
            <a:extLst>
              <a:ext uri="{FF2B5EF4-FFF2-40B4-BE49-F238E27FC236}">
                <a16:creationId xmlns:a16="http://schemas.microsoft.com/office/drawing/2014/main" id="{E707648B-A036-4626-920D-FB3EF98CE7B0}"/>
              </a:ext>
            </a:extLst>
          </p:cNvPr>
          <p:cNvPicPr/>
          <p:nvPr/>
        </p:nvPicPr>
        <p:blipFill>
          <a:blip r:embed="rId2"/>
          <a:stretch>
            <a:fillRect/>
          </a:stretch>
        </p:blipFill>
        <p:spPr>
          <a:xfrm>
            <a:off x="5231904" y="1805060"/>
            <a:ext cx="6584600" cy="4792589"/>
          </a:xfrm>
          <a:prstGeom prst="rect">
            <a:avLst/>
          </a:prstGeom>
          <a:noFill/>
          <a:ln w="9525">
            <a:noFill/>
          </a:ln>
        </p:spPr>
      </p:pic>
    </p:spTree>
    <p:extLst>
      <p:ext uri="{BB962C8B-B14F-4D97-AF65-F5344CB8AC3E}">
        <p14:creationId xmlns:p14="http://schemas.microsoft.com/office/powerpoint/2010/main" val="1236057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5202871"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 MCP23008 IO</a:t>
            </a:r>
            <a:r>
              <a:rPr lang="zh-CN" altLang="en-US" sz="2800" dirty="0">
                <a:latin typeface="+mj-ea"/>
                <a:ea typeface="+mj-ea"/>
                <a:cs typeface="+mj-ea"/>
                <a:sym typeface="+mn-ea"/>
              </a:rPr>
              <a:t>扩张器模块的可视化程序可视化命令，包括：设置端口方向模块、设置端口状态模块、添加上拉电阻模块、读取端口状态模块、数据读取模块、数据写入模块。</a:t>
            </a:r>
          </a:p>
        </p:txBody>
      </p:sp>
      <p:pic>
        <p:nvPicPr>
          <p:cNvPr id="8" name="图片 7">
            <a:extLst>
              <a:ext uri="{FF2B5EF4-FFF2-40B4-BE49-F238E27FC236}">
                <a16:creationId xmlns:a16="http://schemas.microsoft.com/office/drawing/2014/main" id="{3AF7BFF6-21D4-4F7F-A924-F7E894E0ED22}"/>
              </a:ext>
            </a:extLst>
          </p:cNvPr>
          <p:cNvPicPr/>
          <p:nvPr/>
        </p:nvPicPr>
        <p:blipFill>
          <a:blip r:embed="rId2"/>
          <a:stretch>
            <a:fillRect/>
          </a:stretch>
        </p:blipFill>
        <p:spPr>
          <a:xfrm>
            <a:off x="5397816" y="1484784"/>
            <a:ext cx="5869783" cy="4767443"/>
          </a:xfrm>
          <a:prstGeom prst="rect">
            <a:avLst/>
          </a:prstGeom>
        </p:spPr>
      </p:pic>
    </p:spTree>
    <p:extLst>
      <p:ext uri="{BB962C8B-B14F-4D97-AF65-F5344CB8AC3E}">
        <p14:creationId xmlns:p14="http://schemas.microsoft.com/office/powerpoint/2010/main" val="363208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404664"/>
            <a:ext cx="9433048" cy="698500"/>
          </a:xfrm>
        </p:spPr>
        <p:txBody>
          <a:bodyPr/>
          <a:lstStyle/>
          <a:p>
            <a:pPr marL="0" indent="0" algn="ctr">
              <a:buNone/>
            </a:pPr>
            <a:r>
              <a:rPr lang="en-US" altLang="zh-CN" sz="4400" dirty="0">
                <a:latin typeface="+mj-ea"/>
                <a:ea typeface="+mj-ea"/>
                <a:cs typeface="+mj-ea"/>
                <a:sym typeface="+mn-ea"/>
              </a:rPr>
              <a:t>BMP180</a:t>
            </a:r>
            <a:r>
              <a:rPr lang="zh-CN" altLang="en-US" sz="4400" dirty="0">
                <a:latin typeface="+mj-ea"/>
                <a:ea typeface="+mj-ea"/>
                <a:cs typeface="+mj-ea"/>
                <a:sym typeface="+mn-ea"/>
              </a:rPr>
              <a:t>数字压力温度传感器</a:t>
            </a:r>
            <a:endParaRPr lang="en-US" altLang="zh-CN" sz="4400" dirty="0">
              <a:sym typeface="+mn-ea"/>
            </a:endParaRPr>
          </a:p>
        </p:txBody>
      </p:sp>
      <p:sp>
        <p:nvSpPr>
          <p:cNvPr id="23" name="矩形 22"/>
          <p:cNvSpPr/>
          <p:nvPr/>
        </p:nvSpPr>
        <p:spPr>
          <a:xfrm>
            <a:off x="1656184" y="1805061"/>
            <a:ext cx="840025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BMP180</a:t>
            </a:r>
            <a:r>
              <a:rPr lang="zh-CN" altLang="en-US" sz="2800" dirty="0">
                <a:latin typeface="+mj-ea"/>
                <a:ea typeface="+mj-ea"/>
                <a:cs typeface="+mj-ea"/>
                <a:sym typeface="+mn-ea"/>
              </a:rPr>
              <a:t>是一款功能完全兼容</a:t>
            </a:r>
            <a:r>
              <a:rPr lang="en-US" altLang="zh-CN" sz="2800" dirty="0">
                <a:latin typeface="+mj-ea"/>
                <a:ea typeface="+mj-ea"/>
                <a:cs typeface="+mj-ea"/>
                <a:sym typeface="+mn-ea"/>
              </a:rPr>
              <a:t>BMP085</a:t>
            </a:r>
            <a:r>
              <a:rPr lang="zh-CN" altLang="en-US" sz="2800" dirty="0">
                <a:latin typeface="+mj-ea"/>
                <a:ea typeface="+mj-ea"/>
                <a:cs typeface="+mj-ea"/>
                <a:sym typeface="+mn-ea"/>
              </a:rPr>
              <a:t>的新一代的高精度数字气压传感器模块。凭借着超低功耗和电压，</a:t>
            </a:r>
            <a:r>
              <a:rPr lang="en-US" altLang="zh-CN" sz="2800" dirty="0">
                <a:latin typeface="+mj-ea"/>
                <a:ea typeface="+mj-ea"/>
                <a:cs typeface="+mj-ea"/>
                <a:sym typeface="+mn-ea"/>
              </a:rPr>
              <a:t>BMP180</a:t>
            </a:r>
            <a:r>
              <a:rPr lang="zh-CN" altLang="en-US" sz="2800" dirty="0">
                <a:latin typeface="+mj-ea"/>
                <a:ea typeface="+mj-ea"/>
                <a:cs typeface="+mj-ea"/>
                <a:sym typeface="+mn-ea"/>
              </a:rPr>
              <a:t>可以被完美的使用在手机，</a:t>
            </a:r>
            <a:r>
              <a:rPr lang="en-US" altLang="zh-CN" sz="2800" dirty="0">
                <a:latin typeface="+mj-ea"/>
                <a:ea typeface="+mj-ea"/>
                <a:cs typeface="+mj-ea"/>
                <a:sym typeface="+mn-ea"/>
              </a:rPr>
              <a:t>PDAs</a:t>
            </a:r>
            <a:r>
              <a:rPr lang="zh-CN" altLang="en-US" sz="2800" dirty="0">
                <a:latin typeface="+mj-ea"/>
                <a:ea typeface="+mj-ea"/>
                <a:cs typeface="+mj-ea"/>
                <a:sym typeface="+mn-ea"/>
              </a:rPr>
              <a:t>，</a:t>
            </a:r>
            <a:r>
              <a:rPr lang="en-US" altLang="zh-CN" sz="2800" dirty="0">
                <a:latin typeface="+mj-ea"/>
                <a:ea typeface="+mj-ea"/>
                <a:cs typeface="+mj-ea"/>
                <a:sym typeface="+mn-ea"/>
              </a:rPr>
              <a:t>GPS</a:t>
            </a:r>
            <a:r>
              <a:rPr lang="zh-CN" altLang="en-US" sz="2800" dirty="0">
                <a:latin typeface="+mj-ea"/>
                <a:ea typeface="+mj-ea"/>
                <a:cs typeface="+mj-ea"/>
                <a:sym typeface="+mn-ea"/>
              </a:rPr>
              <a:t>和其他移动设备中。低海拔噪声，</a:t>
            </a:r>
            <a:r>
              <a:rPr lang="en-US" altLang="zh-CN" sz="2800" dirty="0">
                <a:latin typeface="+mj-ea"/>
                <a:ea typeface="+mj-ea"/>
                <a:cs typeface="+mj-ea"/>
                <a:sym typeface="+mn-ea"/>
              </a:rPr>
              <a:t>0.25m</a:t>
            </a:r>
            <a:r>
              <a:rPr lang="zh-CN" altLang="en-US" sz="2800" dirty="0">
                <a:latin typeface="+mj-ea"/>
                <a:ea typeface="+mj-ea"/>
                <a:cs typeface="+mj-ea"/>
                <a:sym typeface="+mn-ea"/>
              </a:rPr>
              <a:t>快速反应，使用</a:t>
            </a:r>
            <a:r>
              <a:rPr lang="en-US" altLang="zh-CN" sz="2800" dirty="0">
                <a:latin typeface="+mj-ea"/>
                <a:ea typeface="+mj-ea"/>
                <a:cs typeface="+mj-ea"/>
                <a:sym typeface="+mn-ea"/>
              </a:rPr>
              <a:t>I2C</a:t>
            </a:r>
            <a:r>
              <a:rPr lang="zh-CN" altLang="en-US" sz="2800" dirty="0">
                <a:latin typeface="+mj-ea"/>
                <a:ea typeface="+mj-ea"/>
                <a:cs typeface="+mj-ea"/>
                <a:sym typeface="+mn-ea"/>
              </a:rPr>
              <a:t>通讯。</a:t>
            </a:r>
          </a:p>
        </p:txBody>
      </p:sp>
    </p:spTree>
    <p:extLst>
      <p:ext uri="{BB962C8B-B14F-4D97-AF65-F5344CB8AC3E}">
        <p14:creationId xmlns:p14="http://schemas.microsoft.com/office/powerpoint/2010/main" val="7860953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目标功能：利用输入开关按钮控制</a:t>
            </a:r>
            <a:r>
              <a:rPr lang="en-US" altLang="zh-CN" sz="2800" dirty="0">
                <a:latin typeface="+mj-ea"/>
                <a:ea typeface="+mj-ea"/>
                <a:cs typeface="+mj-ea"/>
                <a:sym typeface="+mn-ea"/>
              </a:rPr>
              <a:t>MCP23008 IO</a:t>
            </a:r>
            <a:r>
              <a:rPr lang="zh-CN" altLang="en-US" sz="2800" dirty="0">
                <a:latin typeface="+mj-ea"/>
                <a:ea typeface="+mj-ea"/>
                <a:cs typeface="+mj-ea"/>
                <a:sym typeface="+mn-ea"/>
              </a:rPr>
              <a:t>扩展器来依次点亮</a:t>
            </a:r>
            <a:r>
              <a:rPr lang="en-US" altLang="zh-CN" sz="2800" dirty="0">
                <a:latin typeface="+mj-ea"/>
                <a:ea typeface="+mj-ea"/>
                <a:cs typeface="+mj-ea"/>
                <a:sym typeface="+mn-ea"/>
              </a:rPr>
              <a:t>LED</a:t>
            </a:r>
            <a:r>
              <a:rPr lang="zh-CN" altLang="en-US" sz="2800" dirty="0">
                <a:latin typeface="+mj-ea"/>
                <a:ea typeface="+mj-ea"/>
                <a:cs typeface="+mj-ea"/>
                <a:sym typeface="+mn-ea"/>
              </a:rPr>
              <a:t>灯条组前六个灯条。系统由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MCP23008 IO</a:t>
            </a:r>
            <a:r>
              <a:rPr lang="zh-CN" altLang="en-US" sz="2800" dirty="0">
                <a:latin typeface="+mj-ea"/>
                <a:ea typeface="+mj-ea"/>
                <a:cs typeface="+mj-ea"/>
                <a:sym typeface="+mn-ea"/>
              </a:rPr>
              <a:t>扩展器模块和</a:t>
            </a:r>
            <a:r>
              <a:rPr lang="en-US" altLang="zh-CN" sz="2800" dirty="0">
                <a:latin typeface="+mj-ea"/>
                <a:ea typeface="+mj-ea"/>
                <a:cs typeface="+mj-ea"/>
                <a:sym typeface="+mn-ea"/>
              </a:rPr>
              <a:t>LED</a:t>
            </a:r>
            <a:r>
              <a:rPr lang="zh-CN" altLang="en-US" sz="2800" dirty="0">
                <a:latin typeface="+mj-ea"/>
                <a:ea typeface="+mj-ea"/>
                <a:cs typeface="+mj-ea"/>
                <a:sym typeface="+mn-ea"/>
              </a:rPr>
              <a:t>灯条组及按钮开关模块三部分组成。</a:t>
            </a:r>
          </a:p>
        </p:txBody>
      </p:sp>
      <p:pic>
        <p:nvPicPr>
          <p:cNvPr id="7" name="图片 6">
            <a:extLst>
              <a:ext uri="{FF2B5EF4-FFF2-40B4-BE49-F238E27FC236}">
                <a16:creationId xmlns:a16="http://schemas.microsoft.com/office/drawing/2014/main" id="{1C877481-441A-42DC-9F2D-CBE2511D2ADF}"/>
              </a:ext>
            </a:extLst>
          </p:cNvPr>
          <p:cNvPicPr/>
          <p:nvPr/>
        </p:nvPicPr>
        <p:blipFill>
          <a:blip r:embed="rId2"/>
          <a:stretch>
            <a:fillRect/>
          </a:stretch>
        </p:blipFill>
        <p:spPr>
          <a:xfrm>
            <a:off x="4920668" y="1628800"/>
            <a:ext cx="7002436" cy="4391804"/>
          </a:xfrm>
          <a:prstGeom prst="rect">
            <a:avLst/>
          </a:prstGeom>
          <a:noFill/>
          <a:ln w="9525">
            <a:noFill/>
          </a:ln>
        </p:spPr>
      </p:pic>
    </p:spTree>
    <p:extLst>
      <p:ext uri="{BB962C8B-B14F-4D97-AF65-F5344CB8AC3E}">
        <p14:creationId xmlns:p14="http://schemas.microsoft.com/office/powerpoint/2010/main" val="10546183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电路的流程图由两部分组成，即</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a:t>
            </a:r>
          </a:p>
        </p:txBody>
      </p:sp>
      <p:pic>
        <p:nvPicPr>
          <p:cNvPr id="8" name="图片 7">
            <a:extLst>
              <a:ext uri="{FF2B5EF4-FFF2-40B4-BE49-F238E27FC236}">
                <a16:creationId xmlns:a16="http://schemas.microsoft.com/office/drawing/2014/main" id="{1FAC7002-F72F-4E39-9E08-954E849D96BB}"/>
              </a:ext>
            </a:extLst>
          </p:cNvPr>
          <p:cNvPicPr/>
          <p:nvPr/>
        </p:nvPicPr>
        <p:blipFill>
          <a:blip r:embed="rId2"/>
          <a:stretch>
            <a:fillRect/>
          </a:stretch>
        </p:blipFill>
        <p:spPr>
          <a:xfrm>
            <a:off x="5519936" y="1005205"/>
            <a:ext cx="4951095" cy="5592445"/>
          </a:xfrm>
          <a:prstGeom prst="rect">
            <a:avLst/>
          </a:prstGeom>
          <a:noFill/>
          <a:ln w="9525">
            <a:noFill/>
          </a:ln>
        </p:spPr>
      </p:pic>
    </p:spTree>
    <p:extLst>
      <p:ext uri="{BB962C8B-B14F-4D97-AF65-F5344CB8AC3E}">
        <p14:creationId xmlns:p14="http://schemas.microsoft.com/office/powerpoint/2010/main" val="4939896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2" y="1351131"/>
            <a:ext cx="1159068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LED</a:t>
            </a:r>
            <a:r>
              <a:rPr lang="zh-CN" altLang="en-US" sz="2800" dirty="0">
                <a:latin typeface="+mj-ea"/>
                <a:ea typeface="+mj-ea"/>
                <a:cs typeface="+mj-ea"/>
                <a:sym typeface="+mn-ea"/>
              </a:rPr>
              <a:t>灯条组第一个灯条点亮。</a:t>
            </a:r>
          </a:p>
        </p:txBody>
      </p:sp>
      <p:pic>
        <p:nvPicPr>
          <p:cNvPr id="9" name="图片 8">
            <a:extLst>
              <a:ext uri="{FF2B5EF4-FFF2-40B4-BE49-F238E27FC236}">
                <a16:creationId xmlns:a16="http://schemas.microsoft.com/office/drawing/2014/main" id="{CA8056C9-9AF3-434F-B085-DABEA2D2AF94}"/>
              </a:ext>
            </a:extLst>
          </p:cNvPr>
          <p:cNvPicPr/>
          <p:nvPr/>
        </p:nvPicPr>
        <p:blipFill>
          <a:blip r:embed="rId2"/>
          <a:stretch>
            <a:fillRect/>
          </a:stretch>
        </p:blipFill>
        <p:spPr>
          <a:xfrm>
            <a:off x="838423" y="2660015"/>
            <a:ext cx="10513168" cy="4010432"/>
          </a:xfrm>
          <a:prstGeom prst="rect">
            <a:avLst/>
          </a:prstGeom>
          <a:noFill/>
          <a:ln w="9525">
            <a:noFill/>
          </a:ln>
        </p:spPr>
      </p:pic>
    </p:spTree>
    <p:extLst>
      <p:ext uri="{BB962C8B-B14F-4D97-AF65-F5344CB8AC3E}">
        <p14:creationId xmlns:p14="http://schemas.microsoft.com/office/powerpoint/2010/main" val="10301126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2" y="1351131"/>
            <a:ext cx="11590680"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当将输入开关按钮按下后，</a:t>
            </a:r>
            <a:r>
              <a:rPr lang="en-US" altLang="zh-CN" sz="2800" dirty="0">
                <a:latin typeface="+mj-ea"/>
                <a:ea typeface="+mj-ea"/>
                <a:cs typeface="+mj-ea"/>
                <a:sym typeface="+mn-ea"/>
              </a:rPr>
              <a:t>LED</a:t>
            </a:r>
            <a:r>
              <a:rPr lang="zh-CN" altLang="en-US" sz="2800" dirty="0">
                <a:latin typeface="+mj-ea"/>
                <a:ea typeface="+mj-ea"/>
                <a:cs typeface="+mj-ea"/>
                <a:sym typeface="+mn-ea"/>
              </a:rPr>
              <a:t>灯条组状态无变化。当输入开关按钮被释放时，</a:t>
            </a:r>
            <a:r>
              <a:rPr lang="en-US" altLang="zh-CN" sz="2800" dirty="0">
                <a:latin typeface="+mj-ea"/>
                <a:ea typeface="+mj-ea"/>
                <a:cs typeface="+mj-ea"/>
                <a:sym typeface="+mn-ea"/>
              </a:rPr>
              <a:t>LED</a:t>
            </a:r>
            <a:r>
              <a:rPr lang="zh-CN" altLang="en-US" sz="2800" dirty="0">
                <a:latin typeface="+mj-ea"/>
                <a:ea typeface="+mj-ea"/>
                <a:cs typeface="+mj-ea"/>
                <a:sym typeface="+mn-ea"/>
              </a:rPr>
              <a:t>灯条组第一个灯条熄灭，第二个灯条点亮。</a:t>
            </a:r>
          </a:p>
        </p:txBody>
      </p:sp>
      <p:pic>
        <p:nvPicPr>
          <p:cNvPr id="7" name="图片 6">
            <a:extLst>
              <a:ext uri="{FF2B5EF4-FFF2-40B4-BE49-F238E27FC236}">
                <a16:creationId xmlns:a16="http://schemas.microsoft.com/office/drawing/2014/main" id="{73716765-5D0A-4B23-B91A-9C3AED4F9D57}"/>
              </a:ext>
            </a:extLst>
          </p:cNvPr>
          <p:cNvPicPr/>
          <p:nvPr/>
        </p:nvPicPr>
        <p:blipFill>
          <a:blip r:embed="rId2"/>
          <a:stretch>
            <a:fillRect/>
          </a:stretch>
        </p:blipFill>
        <p:spPr>
          <a:xfrm>
            <a:off x="695325" y="2593249"/>
            <a:ext cx="10190645" cy="4041803"/>
          </a:xfrm>
          <a:prstGeom prst="rect">
            <a:avLst/>
          </a:prstGeom>
          <a:noFill/>
          <a:ln w="9525">
            <a:noFill/>
          </a:ln>
        </p:spPr>
      </p:pic>
    </p:spTree>
    <p:extLst>
      <p:ext uri="{BB962C8B-B14F-4D97-AF65-F5344CB8AC3E}">
        <p14:creationId xmlns:p14="http://schemas.microsoft.com/office/powerpoint/2010/main" val="5013390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362108" y="1036948"/>
            <a:ext cx="11734696"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当将输入开关按钮再次按下后，</a:t>
            </a:r>
            <a:r>
              <a:rPr lang="en-US" altLang="zh-CN" sz="2800" dirty="0">
                <a:latin typeface="+mj-ea"/>
                <a:ea typeface="+mj-ea"/>
                <a:cs typeface="+mj-ea"/>
                <a:sym typeface="+mn-ea"/>
              </a:rPr>
              <a:t>LED</a:t>
            </a:r>
            <a:r>
              <a:rPr lang="zh-CN" altLang="en-US" sz="2800" dirty="0">
                <a:latin typeface="+mj-ea"/>
                <a:ea typeface="+mj-ea"/>
                <a:cs typeface="+mj-ea"/>
                <a:sym typeface="+mn-ea"/>
              </a:rPr>
              <a:t>灯条组状态无变化。当输入开关按钮再次被释放时，</a:t>
            </a:r>
            <a:r>
              <a:rPr lang="en-US" altLang="zh-CN" sz="2800" dirty="0">
                <a:latin typeface="+mj-ea"/>
                <a:ea typeface="+mj-ea"/>
                <a:cs typeface="+mj-ea"/>
                <a:sym typeface="+mn-ea"/>
              </a:rPr>
              <a:t>LED</a:t>
            </a:r>
            <a:r>
              <a:rPr lang="zh-CN" altLang="en-US" sz="2800" dirty="0">
                <a:latin typeface="+mj-ea"/>
                <a:ea typeface="+mj-ea"/>
                <a:cs typeface="+mj-ea"/>
                <a:sym typeface="+mn-ea"/>
              </a:rPr>
              <a:t>灯条组第二个灯条熄灭，第三个灯条点亮。依次类推，当每次输出开关按钮按下并释放时，点亮</a:t>
            </a:r>
            <a:r>
              <a:rPr lang="en-US" altLang="zh-CN" sz="2800" dirty="0">
                <a:latin typeface="+mj-ea"/>
                <a:ea typeface="+mj-ea"/>
                <a:cs typeface="+mj-ea"/>
                <a:sym typeface="+mn-ea"/>
              </a:rPr>
              <a:t>LED</a:t>
            </a:r>
            <a:r>
              <a:rPr lang="zh-CN" altLang="en-US" sz="2800" dirty="0">
                <a:latin typeface="+mj-ea"/>
                <a:ea typeface="+mj-ea"/>
                <a:cs typeface="+mj-ea"/>
                <a:sym typeface="+mn-ea"/>
              </a:rPr>
              <a:t>灯条组下一个灯条，直至点亮第六个灯条一个循环完成。</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9" name="图片 8">
            <a:extLst>
              <a:ext uri="{FF2B5EF4-FFF2-40B4-BE49-F238E27FC236}">
                <a16:creationId xmlns:a16="http://schemas.microsoft.com/office/drawing/2014/main" id="{1D5491CB-A3E4-4216-AB85-8F770E218BD1}"/>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439816" y="3933056"/>
            <a:ext cx="6522303" cy="2421892"/>
          </a:xfrm>
          <a:prstGeom prst="rect">
            <a:avLst/>
          </a:prstGeom>
          <a:noFill/>
          <a:ln>
            <a:noFill/>
          </a:ln>
        </p:spPr>
      </p:pic>
    </p:spTree>
    <p:extLst>
      <p:ext uri="{BB962C8B-B14F-4D97-AF65-F5344CB8AC3E}">
        <p14:creationId xmlns:p14="http://schemas.microsoft.com/office/powerpoint/2010/main" val="33260422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3.2.14 MCP3208 12</a:t>
            </a:r>
            <a:r>
              <a:rPr lang="zh-CN" altLang="en-US" sz="4000" dirty="0">
                <a:latin typeface="+mj-ea"/>
                <a:ea typeface="+mj-ea"/>
                <a:cs typeface="+mj-ea"/>
                <a:sym typeface="+mn-ea"/>
              </a:rPr>
              <a:t>位模数转换器</a:t>
            </a:r>
            <a:endParaRPr lang="en-US" altLang="zh-CN" sz="4000" dirty="0">
              <a:solidFill>
                <a:srgbClr val="20517C"/>
              </a:solidFill>
              <a:sym typeface="+mn-ea"/>
            </a:endParaRPr>
          </a:p>
        </p:txBody>
      </p:sp>
    </p:spTree>
    <p:extLst>
      <p:ext uri="{BB962C8B-B14F-4D97-AF65-F5344CB8AC3E}">
        <p14:creationId xmlns:p14="http://schemas.microsoft.com/office/powerpoint/2010/main" val="1370268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MCP3208 12</a:t>
            </a:r>
            <a:r>
              <a:rPr lang="zh-CN" altLang="en-US" sz="4400" dirty="0">
                <a:latin typeface="+mj-ea"/>
                <a:ea typeface="+mj-ea"/>
                <a:cs typeface="+mj-ea"/>
                <a:sym typeface="+mn-ea"/>
              </a:rPr>
              <a:t>位模数转换器</a:t>
            </a:r>
            <a:endParaRPr lang="en-US" altLang="zh-CN" sz="4400" dirty="0">
              <a:sym typeface="+mn-ea"/>
            </a:endParaRPr>
          </a:p>
        </p:txBody>
      </p:sp>
      <p:sp>
        <p:nvSpPr>
          <p:cNvPr id="23" name="矩形 22"/>
          <p:cNvSpPr/>
          <p:nvPr/>
        </p:nvSpPr>
        <p:spPr>
          <a:xfrm>
            <a:off x="1665725" y="2128227"/>
            <a:ext cx="8400256"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MCP3208</a:t>
            </a:r>
            <a:r>
              <a:rPr lang="zh-CN" altLang="en-US" sz="2800" dirty="0">
                <a:latin typeface="+mj-ea"/>
                <a:ea typeface="+mj-ea"/>
                <a:cs typeface="+mj-ea"/>
                <a:sym typeface="+mn-ea"/>
              </a:rPr>
              <a:t>是</a:t>
            </a:r>
            <a:r>
              <a:rPr lang="en-US" altLang="zh-CN" sz="2800" dirty="0" err="1">
                <a:latin typeface="+mj-ea"/>
                <a:ea typeface="+mj-ea"/>
                <a:cs typeface="+mj-ea"/>
                <a:sym typeface="+mn-ea"/>
              </a:rPr>
              <a:t>MicrochipTechnology</a:t>
            </a:r>
            <a:r>
              <a:rPr lang="zh-CN" altLang="en-US" sz="2800" dirty="0">
                <a:latin typeface="+mj-ea"/>
                <a:ea typeface="+mj-ea"/>
                <a:cs typeface="+mj-ea"/>
                <a:sym typeface="+mn-ea"/>
              </a:rPr>
              <a:t>公司推出的一款</a:t>
            </a:r>
            <a:r>
              <a:rPr lang="en-US" altLang="zh-CN" sz="2800" dirty="0">
                <a:latin typeface="+mj-ea"/>
                <a:ea typeface="+mj-ea"/>
                <a:cs typeface="+mj-ea"/>
                <a:sym typeface="+mn-ea"/>
              </a:rPr>
              <a:t>12</a:t>
            </a:r>
            <a:r>
              <a:rPr lang="zh-CN" altLang="en-US" sz="2800" dirty="0">
                <a:latin typeface="+mj-ea"/>
                <a:ea typeface="+mj-ea"/>
                <a:cs typeface="+mj-ea"/>
                <a:sym typeface="+mn-ea"/>
              </a:rPr>
              <a:t>位</a:t>
            </a:r>
            <a:r>
              <a:rPr lang="en-US" altLang="zh-CN" sz="2800" dirty="0">
                <a:latin typeface="+mj-ea"/>
                <a:ea typeface="+mj-ea"/>
                <a:cs typeface="+mj-ea"/>
                <a:sym typeface="+mn-ea"/>
              </a:rPr>
              <a:t>8</a:t>
            </a:r>
            <a:r>
              <a:rPr lang="zh-CN" altLang="en-US" sz="2800" dirty="0">
                <a:latin typeface="+mj-ea"/>
                <a:ea typeface="+mj-ea"/>
                <a:cs typeface="+mj-ea"/>
                <a:sym typeface="+mn-ea"/>
              </a:rPr>
              <a:t>输入通道的</a:t>
            </a:r>
            <a:r>
              <a:rPr lang="en-US" altLang="zh-CN" sz="2800" dirty="0">
                <a:latin typeface="+mj-ea"/>
                <a:ea typeface="+mj-ea"/>
                <a:cs typeface="+mj-ea"/>
                <a:sym typeface="+mn-ea"/>
              </a:rPr>
              <a:t>ADC</a:t>
            </a:r>
            <a:r>
              <a:rPr lang="zh-CN" altLang="en-US" sz="2800" dirty="0">
                <a:latin typeface="+mj-ea"/>
                <a:ea typeface="+mj-ea"/>
                <a:cs typeface="+mj-ea"/>
                <a:sym typeface="+mn-ea"/>
              </a:rPr>
              <a:t>转换器。它采用</a:t>
            </a:r>
            <a:r>
              <a:rPr lang="en-US" altLang="zh-CN" sz="2800" dirty="0">
                <a:latin typeface="+mj-ea"/>
                <a:ea typeface="+mj-ea"/>
                <a:cs typeface="+mj-ea"/>
                <a:sym typeface="+mn-ea"/>
              </a:rPr>
              <a:t>CMOS</a:t>
            </a:r>
            <a:r>
              <a:rPr lang="zh-CN" altLang="en-US" sz="2800" dirty="0">
                <a:latin typeface="+mj-ea"/>
                <a:ea typeface="+mj-ea"/>
                <a:cs typeface="+mj-ea"/>
                <a:sym typeface="+mn-ea"/>
              </a:rPr>
              <a:t>工艺，基于逐次逼近型结构的</a:t>
            </a:r>
            <a:r>
              <a:rPr lang="en-US" altLang="zh-CN" sz="2800" dirty="0">
                <a:latin typeface="+mj-ea"/>
                <a:ea typeface="+mj-ea"/>
                <a:cs typeface="+mj-ea"/>
                <a:sym typeface="+mn-ea"/>
              </a:rPr>
              <a:t>ADC</a:t>
            </a:r>
            <a:r>
              <a:rPr lang="zh-CN" altLang="en-US" sz="2800" dirty="0">
                <a:latin typeface="+mj-ea"/>
                <a:ea typeface="+mj-ea"/>
                <a:cs typeface="+mj-ea"/>
                <a:sym typeface="+mn-ea"/>
              </a:rPr>
              <a:t>转换器。</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MCP3208</a:t>
            </a:r>
            <a:r>
              <a:rPr lang="zh-CN" altLang="en-US" sz="2800" dirty="0">
                <a:latin typeface="+mj-ea"/>
                <a:ea typeface="+mj-ea"/>
                <a:cs typeface="+mj-ea"/>
                <a:sym typeface="+mn-ea"/>
              </a:rPr>
              <a:t>可广泛应用于数据采集、多通道数据记录器、测量仪器、工业</a:t>
            </a:r>
            <a:r>
              <a:rPr lang="en-US" altLang="zh-CN" sz="2800" dirty="0">
                <a:latin typeface="+mj-ea"/>
                <a:ea typeface="+mj-ea"/>
                <a:cs typeface="+mj-ea"/>
                <a:sym typeface="+mn-ea"/>
              </a:rPr>
              <a:t>PC</a:t>
            </a:r>
            <a:r>
              <a:rPr lang="zh-CN" altLang="en-US" sz="2800" dirty="0">
                <a:latin typeface="+mj-ea"/>
                <a:ea typeface="+mj-ea"/>
                <a:cs typeface="+mj-ea"/>
                <a:sym typeface="+mn-ea"/>
              </a:rPr>
              <a:t>、电机控制、机器人技术、工业自动化、智能传感器等领域。</a:t>
            </a:r>
          </a:p>
        </p:txBody>
      </p:sp>
    </p:spTree>
    <p:extLst>
      <p:ext uri="{BB962C8B-B14F-4D97-AF65-F5344CB8AC3E}">
        <p14:creationId xmlns:p14="http://schemas.microsoft.com/office/powerpoint/2010/main" val="1063401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8253260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MCP3208 12</a:t>
            </a:r>
            <a:r>
              <a:rPr lang="zh-CN" altLang="en-US" sz="2800" dirty="0">
                <a:latin typeface="+mj-ea"/>
                <a:ea typeface="+mj-ea"/>
                <a:cs typeface="+mj-ea"/>
                <a:sym typeface="+mn-ea"/>
              </a:rPr>
              <a:t>位模数转换器电路原理图如图。</a:t>
            </a:r>
          </a:p>
        </p:txBody>
      </p:sp>
      <p:pic>
        <p:nvPicPr>
          <p:cNvPr id="7" name="图片 6">
            <a:extLst>
              <a:ext uri="{FF2B5EF4-FFF2-40B4-BE49-F238E27FC236}">
                <a16:creationId xmlns:a16="http://schemas.microsoft.com/office/drawing/2014/main" id="{1B4A600F-3B2C-466B-96B8-4423BAD30642}"/>
              </a:ext>
            </a:extLst>
          </p:cNvPr>
          <p:cNvPicPr/>
          <p:nvPr/>
        </p:nvPicPr>
        <p:blipFill>
          <a:blip r:embed="rId2"/>
          <a:stretch>
            <a:fillRect/>
          </a:stretch>
        </p:blipFill>
        <p:spPr>
          <a:xfrm>
            <a:off x="4700654" y="1805061"/>
            <a:ext cx="7117258" cy="4541030"/>
          </a:xfrm>
          <a:prstGeom prst="rect">
            <a:avLst/>
          </a:prstGeom>
          <a:noFill/>
          <a:ln w="9525">
            <a:noFill/>
          </a:ln>
        </p:spPr>
      </p:pic>
    </p:spTree>
    <p:extLst>
      <p:ext uri="{BB962C8B-B14F-4D97-AF65-F5344CB8AC3E}">
        <p14:creationId xmlns:p14="http://schemas.microsoft.com/office/powerpoint/2010/main" val="1277674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5202871"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MCP3208 12</a:t>
            </a:r>
            <a:r>
              <a:rPr lang="zh-CN" altLang="en-US" sz="2800" dirty="0">
                <a:latin typeface="+mj-ea"/>
                <a:ea typeface="+mj-ea"/>
                <a:cs typeface="+mj-ea"/>
                <a:sym typeface="+mn-ea"/>
              </a:rPr>
              <a:t>位模数转换器模块的可视化程序可视化命令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包括：读取单通道输入数据模块、读取通道组差分输入数据模块、设置</a:t>
            </a:r>
            <a:r>
              <a:rPr lang="en-US" altLang="zh-CN" sz="2800" dirty="0">
                <a:latin typeface="+mj-ea"/>
                <a:ea typeface="+mj-ea"/>
                <a:cs typeface="+mj-ea"/>
                <a:sym typeface="+mn-ea"/>
              </a:rPr>
              <a:t>SPI</a:t>
            </a:r>
            <a:r>
              <a:rPr lang="zh-CN" altLang="en-US" sz="2800" dirty="0">
                <a:latin typeface="+mj-ea"/>
                <a:ea typeface="+mj-ea"/>
                <a:cs typeface="+mj-ea"/>
                <a:sym typeface="+mn-ea"/>
              </a:rPr>
              <a:t>时钟分频器模块、模拟</a:t>
            </a:r>
            <a:r>
              <a:rPr lang="en-US" altLang="zh-CN" sz="2800" dirty="0">
                <a:latin typeface="+mj-ea"/>
                <a:ea typeface="+mj-ea"/>
                <a:cs typeface="+mj-ea"/>
                <a:sym typeface="+mn-ea"/>
              </a:rPr>
              <a:t>\</a:t>
            </a:r>
            <a:r>
              <a:rPr lang="zh-CN" altLang="en-US" sz="2800" dirty="0">
                <a:latin typeface="+mj-ea"/>
                <a:ea typeface="+mj-ea"/>
                <a:cs typeface="+mj-ea"/>
                <a:sym typeface="+mn-ea"/>
              </a:rPr>
              <a:t>电压转换模块（把原始模拟数字量转换为数字电压的伏值信号输出）。</a:t>
            </a:r>
          </a:p>
        </p:txBody>
      </p:sp>
      <p:pic>
        <p:nvPicPr>
          <p:cNvPr id="7" name="图片 6">
            <a:extLst>
              <a:ext uri="{FF2B5EF4-FFF2-40B4-BE49-F238E27FC236}">
                <a16:creationId xmlns:a16="http://schemas.microsoft.com/office/drawing/2014/main" id="{7123FDEA-5498-4632-BB8C-DFA883E346DC}"/>
              </a:ext>
            </a:extLst>
          </p:cNvPr>
          <p:cNvPicPr/>
          <p:nvPr/>
        </p:nvPicPr>
        <p:blipFill>
          <a:blip r:embed="rId2"/>
          <a:stretch>
            <a:fillRect/>
          </a:stretch>
        </p:blipFill>
        <p:spPr>
          <a:xfrm>
            <a:off x="5397816" y="1556792"/>
            <a:ext cx="6257966" cy="4536504"/>
          </a:xfrm>
          <a:prstGeom prst="rect">
            <a:avLst/>
          </a:prstGeom>
          <a:noFill/>
          <a:ln w="9525">
            <a:noFill/>
          </a:ln>
        </p:spPr>
      </p:pic>
    </p:spTree>
    <p:extLst>
      <p:ext uri="{BB962C8B-B14F-4D97-AF65-F5344CB8AC3E}">
        <p14:creationId xmlns:p14="http://schemas.microsoft.com/office/powerpoint/2010/main" val="528420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1878994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a:t>
            </a:r>
            <a:r>
              <a:rPr lang="zh-CN" altLang="en-US" sz="2800" dirty="0">
                <a:latin typeface="+mj-ea"/>
                <a:ea typeface="+mj-ea"/>
                <a:cs typeface="+mj-ea"/>
                <a:sym typeface="+mn-ea"/>
              </a:rPr>
              <a:t>显示终端实时显示输入八个通道的电压值及四组通道的电压差值。系统由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MCP3208</a:t>
            </a:r>
            <a:r>
              <a:rPr lang="zh-CN" altLang="en-US" sz="2800" dirty="0">
                <a:latin typeface="+mj-ea"/>
                <a:ea typeface="+mj-ea"/>
                <a:cs typeface="+mj-ea"/>
                <a:sym typeface="+mn-ea"/>
              </a:rPr>
              <a:t>模数转换器模块、八个通道输入信号产生电路和</a:t>
            </a:r>
            <a:r>
              <a:rPr lang="en-US" altLang="zh-CN" sz="2800" dirty="0">
                <a:latin typeface="+mj-ea"/>
                <a:ea typeface="+mj-ea"/>
                <a:cs typeface="+mj-ea"/>
                <a:sym typeface="+mn-ea"/>
              </a:rPr>
              <a:t>Grove</a:t>
            </a:r>
            <a:r>
              <a:rPr lang="zh-CN" altLang="en-US" sz="2800" dirty="0">
                <a:latin typeface="+mj-ea"/>
                <a:ea typeface="+mj-ea"/>
                <a:cs typeface="+mj-ea"/>
                <a:sym typeface="+mn-ea"/>
              </a:rPr>
              <a:t>显示终端模块四部分组成。</a:t>
            </a:r>
          </a:p>
        </p:txBody>
      </p:sp>
      <p:pic>
        <p:nvPicPr>
          <p:cNvPr id="8" name="图片 7">
            <a:extLst>
              <a:ext uri="{FF2B5EF4-FFF2-40B4-BE49-F238E27FC236}">
                <a16:creationId xmlns:a16="http://schemas.microsoft.com/office/drawing/2014/main" id="{5D7D017B-23B6-47E1-A5CE-239F83211DD7}"/>
              </a:ext>
            </a:extLst>
          </p:cNvPr>
          <p:cNvPicPr/>
          <p:nvPr/>
        </p:nvPicPr>
        <p:blipFill>
          <a:blip r:embed="rId2"/>
          <a:stretch>
            <a:fillRect/>
          </a:stretch>
        </p:blipFill>
        <p:spPr>
          <a:xfrm>
            <a:off x="4922793" y="1402443"/>
            <a:ext cx="7017228" cy="5127179"/>
          </a:xfrm>
          <a:prstGeom prst="rect">
            <a:avLst/>
          </a:prstGeom>
          <a:noFill/>
          <a:ln w="9525">
            <a:noFill/>
          </a:ln>
        </p:spPr>
      </p:pic>
    </p:spTree>
    <p:extLst>
      <p:ext uri="{BB962C8B-B14F-4D97-AF65-F5344CB8AC3E}">
        <p14:creationId xmlns:p14="http://schemas.microsoft.com/office/powerpoint/2010/main" val="20086417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为实现对</a:t>
            </a:r>
            <a:r>
              <a:rPr lang="en-US" altLang="zh-CN" sz="2800" dirty="0">
                <a:latin typeface="+mj-ea"/>
                <a:ea typeface="+mj-ea"/>
                <a:cs typeface="+mj-ea"/>
                <a:sym typeface="+mn-ea"/>
              </a:rPr>
              <a:t>MCP3208 12</a:t>
            </a:r>
            <a:r>
              <a:rPr lang="zh-CN" altLang="en-US" sz="2800" dirty="0">
                <a:latin typeface="+mj-ea"/>
                <a:ea typeface="+mj-ea"/>
                <a:cs typeface="+mj-ea"/>
                <a:sym typeface="+mn-ea"/>
              </a:rPr>
              <a:t>位模数转换器单端输入电压和差分对输入电压的读取，该电路程序由三部分组成，即</a:t>
            </a:r>
            <a:r>
              <a:rPr lang="en-US" altLang="zh-CN" sz="2800" dirty="0">
                <a:latin typeface="+mj-ea"/>
                <a:ea typeface="+mj-ea"/>
                <a:cs typeface="+mj-ea"/>
                <a:sym typeface="+mn-ea"/>
              </a:rPr>
              <a:t>SETUP()</a:t>
            </a:r>
            <a:r>
              <a:rPr lang="zh-CN" altLang="en-US" sz="2800" dirty="0">
                <a:latin typeface="+mj-ea"/>
                <a:ea typeface="+mj-ea"/>
                <a:cs typeface="+mj-ea"/>
                <a:sym typeface="+mn-ea"/>
              </a:rPr>
              <a:t>、</a:t>
            </a:r>
            <a:r>
              <a:rPr lang="en-US" altLang="zh-CN" sz="2800" dirty="0">
                <a:latin typeface="+mj-ea"/>
                <a:ea typeface="+mj-ea"/>
                <a:cs typeface="+mj-ea"/>
                <a:sym typeface="+mn-ea"/>
              </a:rPr>
              <a:t>LOOP()</a:t>
            </a:r>
            <a:r>
              <a:rPr lang="zh-CN" altLang="en-US" sz="2800" dirty="0">
                <a:latin typeface="+mj-ea"/>
                <a:ea typeface="+mj-ea"/>
                <a:cs typeface="+mj-ea"/>
                <a:sym typeface="+mn-ea"/>
              </a:rPr>
              <a:t>及子程序</a:t>
            </a:r>
            <a:r>
              <a:rPr lang="en-US" altLang="zh-CN" sz="2800" dirty="0">
                <a:latin typeface="+mj-ea"/>
                <a:ea typeface="+mj-ea"/>
                <a:cs typeface="+mj-ea"/>
                <a:sym typeface="+mn-ea"/>
              </a:rPr>
              <a:t>Header()</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72C879B0-96A0-458F-A8C8-3CC83F5E41F3}"/>
              </a:ext>
            </a:extLst>
          </p:cNvPr>
          <p:cNvPicPr/>
          <p:nvPr/>
        </p:nvPicPr>
        <p:blipFill>
          <a:blip r:embed="rId2"/>
          <a:stretch>
            <a:fillRect/>
          </a:stretch>
        </p:blipFill>
        <p:spPr>
          <a:xfrm>
            <a:off x="4567334" y="1481895"/>
            <a:ext cx="3051496" cy="4540539"/>
          </a:xfrm>
          <a:prstGeom prst="rect">
            <a:avLst/>
          </a:prstGeom>
        </p:spPr>
      </p:pic>
      <p:pic>
        <p:nvPicPr>
          <p:cNvPr id="9" name="图片 8">
            <a:extLst>
              <a:ext uri="{FF2B5EF4-FFF2-40B4-BE49-F238E27FC236}">
                <a16:creationId xmlns:a16="http://schemas.microsoft.com/office/drawing/2014/main" id="{BC4E2E69-5116-4968-BF77-3891D9E39E03}"/>
              </a:ext>
            </a:extLst>
          </p:cNvPr>
          <p:cNvPicPr/>
          <p:nvPr/>
        </p:nvPicPr>
        <p:blipFill>
          <a:blip r:embed="rId3"/>
          <a:stretch>
            <a:fillRect/>
          </a:stretch>
        </p:blipFill>
        <p:spPr>
          <a:xfrm>
            <a:off x="7876548" y="1481896"/>
            <a:ext cx="4315452" cy="4540538"/>
          </a:xfrm>
          <a:prstGeom prst="rect">
            <a:avLst/>
          </a:prstGeom>
        </p:spPr>
      </p:pic>
    </p:spTree>
    <p:extLst>
      <p:ext uri="{BB962C8B-B14F-4D97-AF65-F5344CB8AC3E}">
        <p14:creationId xmlns:p14="http://schemas.microsoft.com/office/powerpoint/2010/main" val="1066470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2" y="1351131"/>
            <a:ext cx="5966377"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Grove</a:t>
            </a:r>
            <a:r>
              <a:rPr lang="zh-CN" altLang="en-US" sz="2800" dirty="0">
                <a:latin typeface="+mj-ea"/>
                <a:ea typeface="+mj-ea"/>
                <a:cs typeface="+mj-ea"/>
                <a:sym typeface="+mn-ea"/>
              </a:rPr>
              <a:t>显示终端显示输入八个通道的电压值及四组通道的电压差值。</a:t>
            </a:r>
          </a:p>
        </p:txBody>
      </p:sp>
      <p:pic>
        <p:nvPicPr>
          <p:cNvPr id="7" name="图片 6">
            <a:extLst>
              <a:ext uri="{FF2B5EF4-FFF2-40B4-BE49-F238E27FC236}">
                <a16:creationId xmlns:a16="http://schemas.microsoft.com/office/drawing/2014/main" id="{62CF0184-29DE-4D5F-98E6-0B9B218D41BC}"/>
              </a:ext>
            </a:extLst>
          </p:cNvPr>
          <p:cNvPicPr/>
          <p:nvPr/>
        </p:nvPicPr>
        <p:blipFill>
          <a:blip r:embed="rId2"/>
          <a:stretch>
            <a:fillRect/>
          </a:stretch>
        </p:blipFill>
        <p:spPr>
          <a:xfrm>
            <a:off x="193951" y="4161820"/>
            <a:ext cx="5966377" cy="2088232"/>
          </a:xfrm>
          <a:prstGeom prst="rect">
            <a:avLst/>
          </a:prstGeom>
          <a:noFill/>
          <a:ln w="9525">
            <a:noFill/>
          </a:ln>
        </p:spPr>
      </p:pic>
      <p:sp>
        <p:nvSpPr>
          <p:cNvPr id="10" name="矩形 9">
            <a:extLst>
              <a:ext uri="{FF2B5EF4-FFF2-40B4-BE49-F238E27FC236}">
                <a16:creationId xmlns:a16="http://schemas.microsoft.com/office/drawing/2014/main" id="{ED9AEEB6-AA71-41EE-8277-0046B9B44B56}"/>
              </a:ext>
            </a:extLst>
          </p:cNvPr>
          <p:cNvSpPr/>
          <p:nvPr/>
        </p:nvSpPr>
        <p:spPr>
          <a:xfrm>
            <a:off x="6065139" y="1351130"/>
            <a:ext cx="5966377"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调节八个通道的输入电压信号</a:t>
            </a:r>
            <a:r>
              <a:rPr lang="en-US" altLang="zh-CN" sz="2800" dirty="0">
                <a:latin typeface="+mj-ea"/>
                <a:ea typeface="+mj-ea"/>
                <a:cs typeface="+mj-ea"/>
                <a:sym typeface="+mn-ea"/>
              </a:rPr>
              <a:t>Grove</a:t>
            </a:r>
            <a:r>
              <a:rPr lang="zh-CN" altLang="en-US" sz="2800" dirty="0">
                <a:latin typeface="+mj-ea"/>
                <a:ea typeface="+mj-ea"/>
                <a:cs typeface="+mj-ea"/>
                <a:sym typeface="+mn-ea"/>
              </a:rPr>
              <a:t>显示终端显示结果随之变化。</a:t>
            </a:r>
          </a:p>
        </p:txBody>
      </p:sp>
      <p:pic>
        <p:nvPicPr>
          <p:cNvPr id="11" name="图片 10">
            <a:extLst>
              <a:ext uri="{FF2B5EF4-FFF2-40B4-BE49-F238E27FC236}">
                <a16:creationId xmlns:a16="http://schemas.microsoft.com/office/drawing/2014/main" id="{CD91A898-A2C2-48EB-8DE7-86E099F9DA0D}"/>
              </a:ext>
            </a:extLst>
          </p:cNvPr>
          <p:cNvPicPr/>
          <p:nvPr/>
        </p:nvPicPr>
        <p:blipFill>
          <a:blip r:embed="rId3"/>
          <a:stretch>
            <a:fillRect/>
          </a:stretch>
        </p:blipFill>
        <p:spPr>
          <a:xfrm>
            <a:off x="6160328" y="4197987"/>
            <a:ext cx="5965129" cy="2088232"/>
          </a:xfrm>
          <a:prstGeom prst="rect">
            <a:avLst/>
          </a:prstGeom>
          <a:noFill/>
          <a:ln w="9525">
            <a:noFill/>
          </a:ln>
        </p:spPr>
      </p:pic>
    </p:spTree>
    <p:extLst>
      <p:ext uri="{BB962C8B-B14F-4D97-AF65-F5344CB8AC3E}">
        <p14:creationId xmlns:p14="http://schemas.microsoft.com/office/powerpoint/2010/main" val="26064135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3.2.15 MCP4921 12</a:t>
            </a:r>
            <a:r>
              <a:rPr lang="zh-CN" altLang="en-US" sz="4000" dirty="0">
                <a:latin typeface="+mj-ea"/>
                <a:ea typeface="+mj-ea"/>
                <a:cs typeface="+mj-ea"/>
                <a:sym typeface="+mn-ea"/>
              </a:rPr>
              <a:t>位数模转换器</a:t>
            </a:r>
            <a:endParaRPr lang="en-US" altLang="zh-CN" sz="4000" dirty="0">
              <a:solidFill>
                <a:srgbClr val="20517C"/>
              </a:solidFill>
              <a:sym typeface="+mn-ea"/>
            </a:endParaRPr>
          </a:p>
        </p:txBody>
      </p:sp>
    </p:spTree>
    <p:extLst>
      <p:ext uri="{BB962C8B-B14F-4D97-AF65-F5344CB8AC3E}">
        <p14:creationId xmlns:p14="http://schemas.microsoft.com/office/powerpoint/2010/main" val="24887581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MCP4921 12</a:t>
            </a:r>
            <a:r>
              <a:rPr lang="zh-CN" altLang="en-US" sz="4400" dirty="0">
                <a:latin typeface="+mj-ea"/>
                <a:ea typeface="+mj-ea"/>
                <a:cs typeface="+mj-ea"/>
                <a:sym typeface="+mn-ea"/>
              </a:rPr>
              <a:t>位数模转换器</a:t>
            </a:r>
            <a:endParaRPr lang="en-US" altLang="zh-CN" sz="4400" dirty="0">
              <a:sym typeface="+mn-ea"/>
            </a:endParaRPr>
          </a:p>
        </p:txBody>
      </p:sp>
      <p:sp>
        <p:nvSpPr>
          <p:cNvPr id="23" name="矩形 22"/>
          <p:cNvSpPr/>
          <p:nvPr/>
        </p:nvSpPr>
        <p:spPr>
          <a:xfrm>
            <a:off x="1665725" y="2128227"/>
            <a:ext cx="8400256"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MPC4921</a:t>
            </a:r>
            <a:r>
              <a:rPr lang="zh-CN" altLang="en-US" sz="2800" dirty="0">
                <a:latin typeface="+mj-ea"/>
                <a:ea typeface="+mj-ea"/>
                <a:cs typeface="+mj-ea"/>
                <a:sym typeface="+mn-ea"/>
              </a:rPr>
              <a:t>器件为单通道</a:t>
            </a:r>
            <a:r>
              <a:rPr lang="en-US" altLang="zh-CN" sz="2800" dirty="0">
                <a:latin typeface="+mj-ea"/>
                <a:ea typeface="+mj-ea"/>
                <a:cs typeface="+mj-ea"/>
                <a:sym typeface="+mn-ea"/>
              </a:rPr>
              <a:t>12</a:t>
            </a:r>
            <a:r>
              <a:rPr lang="zh-CN" altLang="en-US" sz="2800" dirty="0">
                <a:latin typeface="+mj-ea"/>
                <a:ea typeface="+mj-ea"/>
                <a:cs typeface="+mj-ea"/>
                <a:sym typeface="+mn-ea"/>
              </a:rPr>
              <a:t>位缓冲电压输出数模转换器。其可以在</a:t>
            </a:r>
            <a:r>
              <a:rPr lang="en-US" altLang="zh-CN" sz="2800" dirty="0">
                <a:latin typeface="+mj-ea"/>
                <a:ea typeface="+mj-ea"/>
                <a:cs typeface="+mj-ea"/>
                <a:sym typeface="+mn-ea"/>
              </a:rPr>
              <a:t>2.7V-5.5V</a:t>
            </a:r>
            <a:r>
              <a:rPr lang="zh-CN" altLang="en-US" sz="2800" dirty="0">
                <a:latin typeface="+mj-ea"/>
                <a:ea typeface="+mj-ea"/>
                <a:cs typeface="+mj-ea"/>
                <a:sym typeface="+mn-ea"/>
              </a:rPr>
              <a:t>单电源下工作，并具有</a:t>
            </a:r>
            <a:r>
              <a:rPr lang="en-US" altLang="zh-CN" sz="2800" dirty="0">
                <a:latin typeface="+mj-ea"/>
                <a:ea typeface="+mj-ea"/>
                <a:cs typeface="+mj-ea"/>
                <a:sym typeface="+mn-ea"/>
              </a:rPr>
              <a:t>SPI</a:t>
            </a:r>
            <a:r>
              <a:rPr lang="zh-CN" altLang="en-US" sz="2800" dirty="0">
                <a:latin typeface="+mj-ea"/>
                <a:ea typeface="+mj-ea"/>
                <a:cs typeface="+mj-ea"/>
                <a:sym typeface="+mn-ea"/>
              </a:rPr>
              <a:t>兼容串行外设接口。器件为消费类和工业应用提供高精度和低噪声性能，在这些应用中通常需要对信号（例如温度、压力和湿度）进行校正和补偿。</a:t>
            </a:r>
          </a:p>
        </p:txBody>
      </p:sp>
    </p:spTree>
    <p:extLst>
      <p:ext uri="{BB962C8B-B14F-4D97-AF65-F5344CB8AC3E}">
        <p14:creationId xmlns:p14="http://schemas.microsoft.com/office/powerpoint/2010/main" val="15785965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7564177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8242192"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MCP4921 12</a:t>
            </a:r>
            <a:r>
              <a:rPr lang="zh-CN" altLang="en-US" sz="2800" dirty="0">
                <a:latin typeface="+mj-ea"/>
                <a:ea typeface="+mj-ea"/>
                <a:cs typeface="+mj-ea"/>
                <a:sym typeface="+mn-ea"/>
              </a:rPr>
              <a:t>位数模转换器电路原理图如图。</a:t>
            </a:r>
          </a:p>
        </p:txBody>
      </p:sp>
      <p:pic>
        <p:nvPicPr>
          <p:cNvPr id="8" name="图片 7">
            <a:extLst>
              <a:ext uri="{FF2B5EF4-FFF2-40B4-BE49-F238E27FC236}">
                <a16:creationId xmlns:a16="http://schemas.microsoft.com/office/drawing/2014/main" id="{9F0B0190-406A-4CD1-AE5D-C3079D0CB63F}"/>
              </a:ext>
            </a:extLst>
          </p:cNvPr>
          <p:cNvPicPr/>
          <p:nvPr/>
        </p:nvPicPr>
        <p:blipFill>
          <a:blip r:embed="rId2"/>
          <a:stretch>
            <a:fillRect/>
          </a:stretch>
        </p:blipFill>
        <p:spPr>
          <a:xfrm>
            <a:off x="1235392" y="2780928"/>
            <a:ext cx="9649406" cy="3671942"/>
          </a:xfrm>
          <a:prstGeom prst="rect">
            <a:avLst/>
          </a:prstGeom>
          <a:noFill/>
          <a:ln w="9525">
            <a:noFill/>
          </a:ln>
        </p:spPr>
      </p:pic>
    </p:spTree>
    <p:extLst>
      <p:ext uri="{BB962C8B-B14F-4D97-AF65-F5344CB8AC3E}">
        <p14:creationId xmlns:p14="http://schemas.microsoft.com/office/powerpoint/2010/main" val="30467391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5202871"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MCP4921 12</a:t>
            </a:r>
            <a:r>
              <a:rPr lang="zh-CN" altLang="en-US" sz="2800" dirty="0">
                <a:latin typeface="+mj-ea"/>
                <a:ea typeface="+mj-ea"/>
                <a:cs typeface="+mj-ea"/>
                <a:sym typeface="+mn-ea"/>
              </a:rPr>
              <a:t>位数模转换器模块的可视化程序可视化命令</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包括：设置数模转换器增益模块、设置</a:t>
            </a:r>
            <a:r>
              <a:rPr lang="en-US" altLang="zh-CN" sz="2800" dirty="0">
                <a:latin typeface="+mj-ea"/>
                <a:ea typeface="+mj-ea"/>
                <a:cs typeface="+mj-ea"/>
                <a:sym typeface="+mn-ea"/>
              </a:rPr>
              <a:t>SPI</a:t>
            </a:r>
            <a:r>
              <a:rPr lang="zh-CN" altLang="en-US" sz="2800" dirty="0">
                <a:latin typeface="+mj-ea"/>
                <a:ea typeface="+mj-ea"/>
                <a:cs typeface="+mj-ea"/>
                <a:sym typeface="+mn-ea"/>
              </a:rPr>
              <a:t>时钟分频数模块、输出模拟量模块、设置基准电压模块、关闭转换模块（设参考非缓存</a:t>
            </a:r>
            <a:r>
              <a:rPr lang="en-US" altLang="zh-CN" sz="2800" dirty="0">
                <a:latin typeface="+mj-ea"/>
                <a:ea typeface="+mj-ea"/>
                <a:cs typeface="+mj-ea"/>
                <a:sym typeface="+mn-ea"/>
              </a:rPr>
              <a:t>/</a:t>
            </a:r>
            <a:r>
              <a:rPr lang="zh-CN" altLang="en-US" sz="2800" dirty="0">
                <a:latin typeface="+mj-ea"/>
                <a:ea typeface="+mj-ea"/>
                <a:cs typeface="+mj-ea"/>
                <a:sym typeface="+mn-ea"/>
              </a:rPr>
              <a:t>缓存输入及停止</a:t>
            </a:r>
            <a:r>
              <a:rPr lang="en-US" altLang="zh-CN" sz="2800" dirty="0">
                <a:latin typeface="+mj-ea"/>
                <a:ea typeface="+mj-ea"/>
                <a:cs typeface="+mj-ea"/>
                <a:sym typeface="+mn-ea"/>
              </a:rPr>
              <a:t>DA</a:t>
            </a:r>
            <a:r>
              <a:rPr lang="zh-CN" altLang="en-US" sz="2800" dirty="0">
                <a:latin typeface="+mj-ea"/>
                <a:ea typeface="+mj-ea"/>
                <a:cs typeface="+mj-ea"/>
                <a:sym typeface="+mn-ea"/>
              </a:rPr>
              <a:t>转换。）</a:t>
            </a:r>
          </a:p>
        </p:txBody>
      </p:sp>
      <p:pic>
        <p:nvPicPr>
          <p:cNvPr id="8" name="图片 7">
            <a:extLst>
              <a:ext uri="{FF2B5EF4-FFF2-40B4-BE49-F238E27FC236}">
                <a16:creationId xmlns:a16="http://schemas.microsoft.com/office/drawing/2014/main" id="{265F6FD8-AEDE-43C5-B5D0-ADA88006159E}"/>
              </a:ext>
            </a:extLst>
          </p:cNvPr>
          <p:cNvPicPr/>
          <p:nvPr/>
        </p:nvPicPr>
        <p:blipFill>
          <a:blip r:embed="rId2"/>
          <a:stretch>
            <a:fillRect/>
          </a:stretch>
        </p:blipFill>
        <p:spPr>
          <a:xfrm>
            <a:off x="5397815" y="1212218"/>
            <a:ext cx="6746863" cy="5241118"/>
          </a:xfrm>
          <a:prstGeom prst="rect">
            <a:avLst/>
          </a:prstGeom>
        </p:spPr>
      </p:pic>
    </p:spTree>
    <p:extLst>
      <p:ext uri="{BB962C8B-B14F-4D97-AF65-F5344CB8AC3E}">
        <p14:creationId xmlns:p14="http://schemas.microsoft.com/office/powerpoint/2010/main" val="39036154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目标功能：示波器显示</a:t>
            </a:r>
            <a:r>
              <a:rPr lang="en-US" altLang="zh-CN" sz="2800" dirty="0">
                <a:latin typeface="+mj-ea"/>
                <a:ea typeface="+mj-ea"/>
                <a:cs typeface="+mj-ea"/>
                <a:sym typeface="+mn-ea"/>
              </a:rPr>
              <a:t>MCP4921</a:t>
            </a:r>
            <a:r>
              <a:rPr lang="zh-CN" altLang="en-US" sz="2800" dirty="0">
                <a:latin typeface="+mj-ea"/>
                <a:ea typeface="+mj-ea"/>
                <a:cs typeface="+mj-ea"/>
                <a:sym typeface="+mn-ea"/>
              </a:rPr>
              <a:t>数模转换器输出的模拟信号。系统由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MCP4921</a:t>
            </a:r>
            <a:r>
              <a:rPr lang="zh-CN" altLang="en-US" sz="2800" dirty="0">
                <a:latin typeface="+mj-ea"/>
                <a:ea typeface="+mj-ea"/>
                <a:cs typeface="+mj-ea"/>
                <a:sym typeface="+mn-ea"/>
              </a:rPr>
              <a:t>数模转换器和精准电源模块及示波器组成。</a:t>
            </a:r>
          </a:p>
        </p:txBody>
      </p:sp>
      <p:pic>
        <p:nvPicPr>
          <p:cNvPr id="7" name="图片 6">
            <a:extLst>
              <a:ext uri="{FF2B5EF4-FFF2-40B4-BE49-F238E27FC236}">
                <a16:creationId xmlns:a16="http://schemas.microsoft.com/office/drawing/2014/main" id="{CC001CB2-F414-4ED5-BC46-7731045D036B}"/>
              </a:ext>
            </a:extLst>
          </p:cNvPr>
          <p:cNvPicPr/>
          <p:nvPr/>
        </p:nvPicPr>
        <p:blipFill>
          <a:blip r:embed="rId2"/>
          <a:stretch>
            <a:fillRect/>
          </a:stretch>
        </p:blipFill>
        <p:spPr>
          <a:xfrm>
            <a:off x="4922793" y="1340768"/>
            <a:ext cx="6948364" cy="4358501"/>
          </a:xfrm>
          <a:prstGeom prst="rect">
            <a:avLst/>
          </a:prstGeom>
          <a:noFill/>
          <a:ln w="9525">
            <a:noFill/>
          </a:ln>
        </p:spPr>
      </p:pic>
    </p:spTree>
    <p:extLst>
      <p:ext uri="{BB962C8B-B14F-4D97-AF65-F5344CB8AC3E}">
        <p14:creationId xmlns:p14="http://schemas.microsoft.com/office/powerpoint/2010/main" val="26174989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该电路的程序由两部分组成，即</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a:t>
            </a:r>
          </a:p>
        </p:txBody>
      </p:sp>
      <p:pic>
        <p:nvPicPr>
          <p:cNvPr id="8" name="图片 7">
            <a:extLst>
              <a:ext uri="{FF2B5EF4-FFF2-40B4-BE49-F238E27FC236}">
                <a16:creationId xmlns:a16="http://schemas.microsoft.com/office/drawing/2014/main" id="{76A6365F-2C0B-48CF-8678-0DA60D13C740}"/>
              </a:ext>
            </a:extLst>
          </p:cNvPr>
          <p:cNvPicPr/>
          <p:nvPr/>
        </p:nvPicPr>
        <p:blipFill>
          <a:blip r:embed="rId2"/>
          <a:stretch>
            <a:fillRect/>
          </a:stretch>
        </p:blipFill>
        <p:spPr>
          <a:xfrm>
            <a:off x="6672064" y="1124744"/>
            <a:ext cx="3855606" cy="5472906"/>
          </a:xfrm>
          <a:prstGeom prst="rect">
            <a:avLst/>
          </a:prstGeom>
        </p:spPr>
      </p:pic>
    </p:spTree>
    <p:extLst>
      <p:ext uri="{BB962C8B-B14F-4D97-AF65-F5344CB8AC3E}">
        <p14:creationId xmlns:p14="http://schemas.microsoft.com/office/powerpoint/2010/main" val="326493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BMP180</a:t>
            </a:r>
            <a:r>
              <a:rPr lang="zh-CN" altLang="en-US" sz="2800" dirty="0">
                <a:latin typeface="+mj-ea"/>
                <a:ea typeface="+mj-ea"/>
                <a:cs typeface="+mj-ea"/>
                <a:sym typeface="+mn-ea"/>
              </a:rPr>
              <a:t>数字压力温度传感器在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中作为一种模拟传感器模块为单片机提供数据采集源。</a:t>
            </a:r>
          </a:p>
        </p:txBody>
      </p:sp>
      <p:pic>
        <p:nvPicPr>
          <p:cNvPr id="7" name="图片 6">
            <a:extLst>
              <a:ext uri="{FF2B5EF4-FFF2-40B4-BE49-F238E27FC236}">
                <a16:creationId xmlns:a16="http://schemas.microsoft.com/office/drawing/2014/main" id="{AA938921-47C3-4B53-A592-03D9F1D5B711}"/>
              </a:ext>
            </a:extLst>
          </p:cNvPr>
          <p:cNvPicPr/>
          <p:nvPr/>
        </p:nvPicPr>
        <p:blipFill>
          <a:blip r:embed="rId2"/>
          <a:stretch>
            <a:fillRect/>
          </a:stretch>
        </p:blipFill>
        <p:spPr>
          <a:xfrm>
            <a:off x="4508817" y="1784597"/>
            <a:ext cx="7309095" cy="4244509"/>
          </a:xfrm>
          <a:prstGeom prst="rect">
            <a:avLst/>
          </a:prstGeom>
          <a:noFill/>
          <a:ln w="9525">
            <a:noFill/>
          </a:ln>
        </p:spPr>
      </p:pic>
    </p:spTree>
    <p:extLst>
      <p:ext uri="{BB962C8B-B14F-4D97-AF65-F5344CB8AC3E}">
        <p14:creationId xmlns:p14="http://schemas.microsoft.com/office/powerpoint/2010/main" val="152557640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3" y="1351131"/>
            <a:ext cx="4389880"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仿真结果，最后输出了三角波，符合设计目的。</a:t>
            </a:r>
          </a:p>
        </p:txBody>
      </p:sp>
      <p:pic>
        <p:nvPicPr>
          <p:cNvPr id="9" name="图片 8">
            <a:extLst>
              <a:ext uri="{FF2B5EF4-FFF2-40B4-BE49-F238E27FC236}">
                <a16:creationId xmlns:a16="http://schemas.microsoft.com/office/drawing/2014/main" id="{D70341CF-A928-4D68-8171-196CBA96FA40}"/>
              </a:ext>
            </a:extLst>
          </p:cNvPr>
          <p:cNvPicPr/>
          <p:nvPr/>
        </p:nvPicPr>
        <p:blipFill>
          <a:blip r:embed="rId2"/>
          <a:stretch>
            <a:fillRect/>
          </a:stretch>
        </p:blipFill>
        <p:spPr>
          <a:xfrm>
            <a:off x="5087888" y="2020322"/>
            <a:ext cx="6696744" cy="4355327"/>
          </a:xfrm>
          <a:prstGeom prst="rect">
            <a:avLst/>
          </a:prstGeom>
          <a:noFill/>
          <a:ln w="9525">
            <a:noFill/>
          </a:ln>
        </p:spPr>
      </p:pic>
    </p:spTree>
    <p:extLst>
      <p:ext uri="{BB962C8B-B14F-4D97-AF65-F5344CB8AC3E}">
        <p14:creationId xmlns:p14="http://schemas.microsoft.com/office/powerpoint/2010/main" val="6436488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3.2.16  Arduino MPX4250AP</a:t>
            </a:r>
            <a:r>
              <a:rPr lang="zh-CN" altLang="en-US" sz="4000" dirty="0">
                <a:latin typeface="+mj-ea"/>
                <a:ea typeface="+mj-ea"/>
                <a:cs typeface="+mj-ea"/>
                <a:sym typeface="+mn-ea"/>
              </a:rPr>
              <a:t>气压计</a:t>
            </a:r>
            <a:endParaRPr lang="en-US" altLang="zh-CN" sz="4000" dirty="0">
              <a:solidFill>
                <a:srgbClr val="20517C"/>
              </a:solidFill>
              <a:sym typeface="+mn-ea"/>
            </a:endParaRPr>
          </a:p>
        </p:txBody>
      </p:sp>
    </p:spTree>
    <p:extLst>
      <p:ext uri="{BB962C8B-B14F-4D97-AF65-F5344CB8AC3E}">
        <p14:creationId xmlns:p14="http://schemas.microsoft.com/office/powerpoint/2010/main" val="1416274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MCP4921 12</a:t>
            </a:r>
            <a:r>
              <a:rPr lang="zh-CN" altLang="en-US" sz="4400" dirty="0">
                <a:latin typeface="+mj-ea"/>
                <a:ea typeface="+mj-ea"/>
                <a:cs typeface="+mj-ea"/>
                <a:sym typeface="+mn-ea"/>
              </a:rPr>
              <a:t>位数模转换器</a:t>
            </a:r>
            <a:endParaRPr lang="en-US" altLang="zh-CN" sz="4400" dirty="0">
              <a:sym typeface="+mn-ea"/>
            </a:endParaRPr>
          </a:p>
        </p:txBody>
      </p:sp>
      <p:sp>
        <p:nvSpPr>
          <p:cNvPr id="23" name="矩形 22"/>
          <p:cNvSpPr/>
          <p:nvPr/>
        </p:nvSpPr>
        <p:spPr>
          <a:xfrm>
            <a:off x="1665725" y="2128227"/>
            <a:ext cx="840025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MPX425AP</a:t>
            </a:r>
            <a:r>
              <a:rPr lang="zh-CN" altLang="en-US" sz="2800" dirty="0">
                <a:latin typeface="+mj-ea"/>
                <a:ea typeface="+mj-ea"/>
                <a:cs typeface="+mj-ea"/>
                <a:sym typeface="+mn-ea"/>
              </a:rPr>
              <a:t>是</a:t>
            </a:r>
            <a:r>
              <a:rPr lang="en-US" altLang="zh-CN" sz="2800" dirty="0">
                <a:latin typeface="+mj-ea"/>
                <a:ea typeface="+mj-ea"/>
                <a:cs typeface="+mj-ea"/>
                <a:sym typeface="+mn-ea"/>
              </a:rPr>
              <a:t>6</a:t>
            </a:r>
            <a:r>
              <a:rPr lang="zh-CN" altLang="en-US" sz="2800" dirty="0">
                <a:latin typeface="+mj-ea"/>
                <a:ea typeface="+mj-ea"/>
                <a:cs typeface="+mj-ea"/>
                <a:sym typeface="+mn-ea"/>
              </a:rPr>
              <a:t>引脚、具有</a:t>
            </a:r>
            <a:r>
              <a:rPr lang="en-US" altLang="zh-CN" sz="2800" dirty="0">
                <a:latin typeface="+mj-ea"/>
                <a:ea typeface="+mj-ea"/>
                <a:cs typeface="+mj-ea"/>
                <a:sym typeface="+mn-ea"/>
              </a:rPr>
              <a:t>SIP</a:t>
            </a:r>
            <a:r>
              <a:rPr lang="zh-CN" altLang="en-US" sz="2800" dirty="0">
                <a:latin typeface="+mj-ea"/>
                <a:ea typeface="+mj-ea"/>
                <a:cs typeface="+mj-ea"/>
                <a:sym typeface="+mn-ea"/>
              </a:rPr>
              <a:t>封装、单端口的绝对压力传感器。它主要用于汽车发动机控制系统中，可测量发动机进气管道的绝对压力，再通过计算机计算出每个汽缸所需要的燃料量，以保证发动机处于最佳工作状态。 </a:t>
            </a:r>
          </a:p>
        </p:txBody>
      </p:sp>
    </p:spTree>
    <p:extLst>
      <p:ext uri="{BB962C8B-B14F-4D97-AF65-F5344CB8AC3E}">
        <p14:creationId xmlns:p14="http://schemas.microsoft.com/office/powerpoint/2010/main" val="32890743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7733664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MPX4250AP</a:t>
            </a:r>
            <a:r>
              <a:rPr lang="zh-CN" altLang="en-US" sz="2800" dirty="0">
                <a:latin typeface="+mj-ea"/>
                <a:ea typeface="+mj-ea"/>
                <a:cs typeface="+mj-ea"/>
                <a:sym typeface="+mn-ea"/>
              </a:rPr>
              <a:t>气压计电路原理图如图。</a:t>
            </a:r>
          </a:p>
        </p:txBody>
      </p:sp>
      <p:pic>
        <p:nvPicPr>
          <p:cNvPr id="7" name="图片 6">
            <a:extLst>
              <a:ext uri="{FF2B5EF4-FFF2-40B4-BE49-F238E27FC236}">
                <a16:creationId xmlns:a16="http://schemas.microsoft.com/office/drawing/2014/main" id="{BD490E5F-08DC-40DF-ABC5-FBD14B73FCCF}"/>
              </a:ext>
            </a:extLst>
          </p:cNvPr>
          <p:cNvPicPr/>
          <p:nvPr/>
        </p:nvPicPr>
        <p:blipFill>
          <a:blip r:embed="rId2"/>
          <a:stretch>
            <a:fillRect/>
          </a:stretch>
        </p:blipFill>
        <p:spPr>
          <a:xfrm>
            <a:off x="4921893" y="1242622"/>
            <a:ext cx="6264696" cy="5355028"/>
          </a:xfrm>
          <a:prstGeom prst="rect">
            <a:avLst/>
          </a:prstGeom>
          <a:noFill/>
          <a:ln w="9525">
            <a:noFill/>
          </a:ln>
        </p:spPr>
      </p:pic>
    </p:spTree>
    <p:extLst>
      <p:ext uri="{BB962C8B-B14F-4D97-AF65-F5344CB8AC3E}">
        <p14:creationId xmlns:p14="http://schemas.microsoft.com/office/powerpoint/2010/main" val="191539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5202871"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MPX4250AP</a:t>
            </a:r>
            <a:r>
              <a:rPr lang="zh-CN" altLang="en-US" sz="2800" dirty="0">
                <a:latin typeface="+mj-ea"/>
                <a:ea typeface="+mj-ea"/>
                <a:cs typeface="+mj-ea"/>
                <a:sym typeface="+mn-ea"/>
              </a:rPr>
              <a:t>气压计模块的可视化程序可视化命令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包括：以</a:t>
            </a:r>
            <a:r>
              <a:rPr lang="en-US" altLang="zh-CN" sz="2800" dirty="0" err="1">
                <a:latin typeface="+mj-ea"/>
                <a:ea typeface="+mj-ea"/>
                <a:cs typeface="+mj-ea"/>
                <a:sym typeface="+mn-ea"/>
              </a:rPr>
              <a:t>kpa</a:t>
            </a:r>
            <a:r>
              <a:rPr lang="zh-CN" altLang="en-US" sz="2800" dirty="0">
                <a:latin typeface="+mj-ea"/>
                <a:ea typeface="+mj-ea"/>
                <a:cs typeface="+mj-ea"/>
                <a:sym typeface="+mn-ea"/>
              </a:rPr>
              <a:t>为单位读取气压值、将当前以</a:t>
            </a:r>
            <a:r>
              <a:rPr lang="en-US" altLang="zh-CN" sz="2800" dirty="0" err="1">
                <a:latin typeface="+mj-ea"/>
                <a:ea typeface="+mj-ea"/>
                <a:cs typeface="+mj-ea"/>
                <a:sym typeface="+mn-ea"/>
              </a:rPr>
              <a:t>kpa</a:t>
            </a:r>
            <a:r>
              <a:rPr lang="zh-CN" altLang="en-US" sz="2800" dirty="0">
                <a:latin typeface="+mj-ea"/>
                <a:ea typeface="+mj-ea"/>
                <a:cs typeface="+mj-ea"/>
                <a:sym typeface="+mn-ea"/>
              </a:rPr>
              <a:t>为单位的气压值转化为经常使用的度量单位及读取模数转换后的数值。</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7" name="图片 6">
            <a:extLst>
              <a:ext uri="{FF2B5EF4-FFF2-40B4-BE49-F238E27FC236}">
                <a16:creationId xmlns:a16="http://schemas.microsoft.com/office/drawing/2014/main" id="{326774BF-F8FA-4872-8431-DF9BB1A69407}"/>
              </a:ext>
            </a:extLst>
          </p:cNvPr>
          <p:cNvPicPr/>
          <p:nvPr/>
        </p:nvPicPr>
        <p:blipFill>
          <a:blip r:embed="rId2"/>
          <a:stretch>
            <a:fillRect/>
          </a:stretch>
        </p:blipFill>
        <p:spPr>
          <a:xfrm>
            <a:off x="5397816" y="1628800"/>
            <a:ext cx="6687750" cy="4433564"/>
          </a:xfrm>
          <a:prstGeom prst="rect">
            <a:avLst/>
          </a:prstGeom>
          <a:noFill/>
          <a:ln w="9525">
            <a:noFill/>
          </a:ln>
        </p:spPr>
      </p:pic>
    </p:spTree>
    <p:extLst>
      <p:ext uri="{BB962C8B-B14F-4D97-AF65-F5344CB8AC3E}">
        <p14:creationId xmlns:p14="http://schemas.microsoft.com/office/powerpoint/2010/main" val="1842543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目标功能：应用 </a:t>
            </a:r>
            <a:r>
              <a:rPr lang="en-US" altLang="zh-CN" sz="2800" dirty="0">
                <a:latin typeface="+mj-ea"/>
                <a:ea typeface="+mj-ea"/>
                <a:cs typeface="+mj-ea"/>
                <a:sym typeface="+mn-ea"/>
              </a:rPr>
              <a:t>MPX4250AP</a:t>
            </a:r>
            <a:r>
              <a:rPr lang="zh-CN" altLang="en-US" sz="2800" dirty="0">
                <a:latin typeface="+mj-ea"/>
                <a:ea typeface="+mj-ea"/>
                <a:cs typeface="+mj-ea"/>
                <a:sym typeface="+mn-ea"/>
              </a:rPr>
              <a:t>气压计采集气压值并将采集到的气压值显示到</a:t>
            </a:r>
            <a:r>
              <a:rPr lang="en-US" altLang="zh-CN" sz="2800" dirty="0">
                <a:latin typeface="+mj-ea"/>
                <a:ea typeface="+mj-ea"/>
                <a:cs typeface="+mj-ea"/>
                <a:sym typeface="+mn-ea"/>
              </a:rPr>
              <a:t>Grove</a:t>
            </a:r>
            <a:r>
              <a:rPr lang="zh-CN" altLang="en-US" sz="2800" dirty="0">
                <a:latin typeface="+mj-ea"/>
                <a:ea typeface="+mj-ea"/>
                <a:cs typeface="+mj-ea"/>
                <a:sym typeface="+mn-ea"/>
              </a:rPr>
              <a:t>显示终端。系统由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MPX4250AP</a:t>
            </a:r>
            <a:r>
              <a:rPr lang="zh-CN" altLang="en-US" sz="2800" dirty="0">
                <a:latin typeface="+mj-ea"/>
                <a:ea typeface="+mj-ea"/>
                <a:cs typeface="+mj-ea"/>
                <a:sym typeface="+mn-ea"/>
              </a:rPr>
              <a:t>气压计模块和</a:t>
            </a:r>
            <a:r>
              <a:rPr lang="en-US" altLang="zh-CN" sz="2800" dirty="0">
                <a:latin typeface="+mj-ea"/>
                <a:ea typeface="+mj-ea"/>
                <a:cs typeface="+mj-ea"/>
                <a:sym typeface="+mn-ea"/>
              </a:rPr>
              <a:t>Grove</a:t>
            </a:r>
            <a:r>
              <a:rPr lang="zh-CN" altLang="en-US" sz="2800" dirty="0">
                <a:latin typeface="+mj-ea"/>
                <a:ea typeface="+mj-ea"/>
                <a:cs typeface="+mj-ea"/>
                <a:sym typeface="+mn-ea"/>
              </a:rPr>
              <a:t>显示终端组成。</a:t>
            </a:r>
          </a:p>
        </p:txBody>
      </p:sp>
      <p:pic>
        <p:nvPicPr>
          <p:cNvPr id="8" name="图片 7">
            <a:extLst>
              <a:ext uri="{FF2B5EF4-FFF2-40B4-BE49-F238E27FC236}">
                <a16:creationId xmlns:a16="http://schemas.microsoft.com/office/drawing/2014/main" id="{52BF6E1B-15CA-40F3-8D2C-C744D415E945}"/>
              </a:ext>
            </a:extLst>
          </p:cNvPr>
          <p:cNvPicPr/>
          <p:nvPr/>
        </p:nvPicPr>
        <p:blipFill>
          <a:blip r:embed="rId2"/>
          <a:stretch>
            <a:fillRect/>
          </a:stretch>
        </p:blipFill>
        <p:spPr>
          <a:xfrm>
            <a:off x="4655840" y="1476424"/>
            <a:ext cx="7183046" cy="3905152"/>
          </a:xfrm>
          <a:prstGeom prst="rect">
            <a:avLst/>
          </a:prstGeom>
          <a:noFill/>
          <a:ln w="9525">
            <a:noFill/>
          </a:ln>
        </p:spPr>
      </p:pic>
    </p:spTree>
    <p:extLst>
      <p:ext uri="{BB962C8B-B14F-4D97-AF65-F5344CB8AC3E}">
        <p14:creationId xmlns:p14="http://schemas.microsoft.com/office/powerpoint/2010/main" val="3674748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该电路的程序由两部分组成，即</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FC76BA14-379D-4360-AF39-DB536C912FBF}"/>
              </a:ext>
            </a:extLst>
          </p:cNvPr>
          <p:cNvPicPr/>
          <p:nvPr/>
        </p:nvPicPr>
        <p:blipFill>
          <a:blip r:embed="rId2"/>
          <a:stretch>
            <a:fillRect/>
          </a:stretch>
        </p:blipFill>
        <p:spPr>
          <a:xfrm>
            <a:off x="6758669" y="958850"/>
            <a:ext cx="3587785" cy="5767195"/>
          </a:xfrm>
          <a:prstGeom prst="rect">
            <a:avLst/>
          </a:prstGeom>
        </p:spPr>
      </p:pic>
    </p:spTree>
    <p:extLst>
      <p:ext uri="{BB962C8B-B14F-4D97-AF65-F5344CB8AC3E}">
        <p14:creationId xmlns:p14="http://schemas.microsoft.com/office/powerpoint/2010/main" val="14473351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3" y="1351131"/>
            <a:ext cx="4389880"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当传感器采集到的气压值为</a:t>
            </a:r>
            <a:r>
              <a:rPr lang="en-US" altLang="zh-CN" sz="2800" dirty="0">
                <a:latin typeface="+mj-ea"/>
                <a:ea typeface="+mj-ea"/>
                <a:cs typeface="+mj-ea"/>
                <a:sym typeface="+mn-ea"/>
              </a:rPr>
              <a:t>100kpa</a:t>
            </a:r>
            <a:r>
              <a:rPr lang="zh-CN" altLang="en-US" sz="2800" dirty="0">
                <a:latin typeface="+mj-ea"/>
                <a:ea typeface="+mj-ea"/>
                <a:cs typeface="+mj-ea"/>
                <a:sym typeface="+mn-ea"/>
              </a:rPr>
              <a:t>时，传感器终端显示的三个量度的气压值。</a:t>
            </a:r>
          </a:p>
        </p:txBody>
      </p:sp>
      <p:pic>
        <p:nvPicPr>
          <p:cNvPr id="7" name="图片 6">
            <a:extLst>
              <a:ext uri="{FF2B5EF4-FFF2-40B4-BE49-F238E27FC236}">
                <a16:creationId xmlns:a16="http://schemas.microsoft.com/office/drawing/2014/main" id="{ABF4DABC-576E-467C-BE29-B18FC57ED43E}"/>
              </a:ext>
            </a:extLst>
          </p:cNvPr>
          <p:cNvPicPr/>
          <p:nvPr/>
        </p:nvPicPr>
        <p:blipFill>
          <a:blip r:embed="rId2"/>
          <a:stretch>
            <a:fillRect/>
          </a:stretch>
        </p:blipFill>
        <p:spPr>
          <a:xfrm>
            <a:off x="193953" y="3910344"/>
            <a:ext cx="4537075" cy="2327275"/>
          </a:xfrm>
          <a:prstGeom prst="rect">
            <a:avLst/>
          </a:prstGeom>
          <a:noFill/>
          <a:ln w="9525">
            <a:noFill/>
          </a:ln>
        </p:spPr>
      </p:pic>
      <p:sp>
        <p:nvSpPr>
          <p:cNvPr id="10" name="矩形 9">
            <a:extLst>
              <a:ext uri="{FF2B5EF4-FFF2-40B4-BE49-F238E27FC236}">
                <a16:creationId xmlns:a16="http://schemas.microsoft.com/office/drawing/2014/main" id="{169E927B-3C10-4941-B38E-6599117DB80E}"/>
              </a:ext>
            </a:extLst>
          </p:cNvPr>
          <p:cNvSpPr/>
          <p:nvPr/>
        </p:nvSpPr>
        <p:spPr>
          <a:xfrm>
            <a:off x="6960095" y="1351131"/>
            <a:ext cx="4389880"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当传感器采集到的气压值为</a:t>
            </a:r>
            <a:r>
              <a:rPr lang="en-US" altLang="zh-CN" sz="2800" dirty="0">
                <a:latin typeface="+mj-ea"/>
                <a:ea typeface="+mj-ea"/>
                <a:cs typeface="+mj-ea"/>
                <a:sym typeface="+mn-ea"/>
              </a:rPr>
              <a:t>80kpa</a:t>
            </a:r>
            <a:r>
              <a:rPr lang="zh-CN" altLang="en-US" sz="2800" dirty="0">
                <a:latin typeface="+mj-ea"/>
                <a:ea typeface="+mj-ea"/>
                <a:cs typeface="+mj-ea"/>
                <a:sym typeface="+mn-ea"/>
              </a:rPr>
              <a:t>时，传感器终端显示的三个量度的气压值。</a:t>
            </a:r>
          </a:p>
        </p:txBody>
      </p:sp>
      <p:pic>
        <p:nvPicPr>
          <p:cNvPr id="11" name="图片 10">
            <a:extLst>
              <a:ext uri="{FF2B5EF4-FFF2-40B4-BE49-F238E27FC236}">
                <a16:creationId xmlns:a16="http://schemas.microsoft.com/office/drawing/2014/main" id="{7BBD98C0-D037-4A24-8944-1D34A4CDC867}"/>
              </a:ext>
            </a:extLst>
          </p:cNvPr>
          <p:cNvPicPr/>
          <p:nvPr/>
        </p:nvPicPr>
        <p:blipFill>
          <a:blip r:embed="rId3"/>
          <a:stretch>
            <a:fillRect/>
          </a:stretch>
        </p:blipFill>
        <p:spPr>
          <a:xfrm>
            <a:off x="7058583" y="3958604"/>
            <a:ext cx="4192905" cy="2279015"/>
          </a:xfrm>
          <a:prstGeom prst="rect">
            <a:avLst/>
          </a:prstGeom>
          <a:noFill/>
          <a:ln w="9525">
            <a:noFill/>
          </a:ln>
        </p:spPr>
      </p:pic>
    </p:spTree>
    <p:extLst>
      <p:ext uri="{BB962C8B-B14F-4D97-AF65-F5344CB8AC3E}">
        <p14:creationId xmlns:p14="http://schemas.microsoft.com/office/powerpoint/2010/main" val="39746650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3.2.17  PCD8544</a:t>
            </a:r>
            <a:r>
              <a:rPr lang="zh-CN" altLang="en-US" sz="4000" dirty="0">
                <a:latin typeface="+mj-ea"/>
                <a:ea typeface="+mj-ea"/>
                <a:cs typeface="+mj-ea"/>
                <a:sym typeface="+mn-ea"/>
              </a:rPr>
              <a:t>诺基亚</a:t>
            </a:r>
            <a:r>
              <a:rPr lang="en-US" altLang="zh-CN" sz="4000" dirty="0">
                <a:latin typeface="+mj-ea"/>
                <a:ea typeface="+mj-ea"/>
                <a:cs typeface="+mj-ea"/>
                <a:sym typeface="+mn-ea"/>
              </a:rPr>
              <a:t>3310</a:t>
            </a:r>
            <a:r>
              <a:rPr lang="zh-CN" altLang="en-US" sz="4000" dirty="0">
                <a:latin typeface="+mj-ea"/>
                <a:ea typeface="+mj-ea"/>
                <a:cs typeface="+mj-ea"/>
                <a:sym typeface="+mn-ea"/>
              </a:rPr>
              <a:t>液晶显示屏</a:t>
            </a:r>
            <a:endParaRPr lang="en-US" altLang="zh-CN" sz="4000" dirty="0">
              <a:solidFill>
                <a:srgbClr val="20517C"/>
              </a:solidFill>
              <a:sym typeface="+mn-ea"/>
            </a:endParaRPr>
          </a:p>
        </p:txBody>
      </p:sp>
    </p:spTree>
    <p:extLst>
      <p:ext uri="{BB962C8B-B14F-4D97-AF65-F5344CB8AC3E}">
        <p14:creationId xmlns:p14="http://schemas.microsoft.com/office/powerpoint/2010/main" val="297745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6990" y="1412777"/>
            <a:ext cx="6841098"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BMP180</a:t>
            </a:r>
            <a:r>
              <a:rPr lang="zh-CN" altLang="en-US" sz="2800" dirty="0">
                <a:latin typeface="+mj-ea"/>
                <a:ea typeface="+mj-ea"/>
                <a:cs typeface="+mj-ea"/>
                <a:sym typeface="+mn-ea"/>
              </a:rPr>
              <a:t>数字压力温度传感器可视化命令从上到下依次为设置过采样模式模块、以摄氏度为单位读取环境温度模块、以</a:t>
            </a:r>
            <a:r>
              <a:rPr lang="en-US" altLang="zh-CN" sz="2800" dirty="0" err="1">
                <a:latin typeface="+mj-ea"/>
                <a:ea typeface="+mj-ea"/>
                <a:cs typeface="+mj-ea"/>
                <a:sym typeface="+mn-ea"/>
              </a:rPr>
              <a:t>hpa</a:t>
            </a:r>
            <a:r>
              <a:rPr lang="zh-CN" altLang="en-US" sz="2800" dirty="0">
                <a:latin typeface="+mj-ea"/>
                <a:ea typeface="+mj-ea"/>
                <a:cs typeface="+mj-ea"/>
                <a:sym typeface="+mn-ea"/>
              </a:rPr>
              <a:t>为单位读取气压模块、根据给定的海拔高度读取海平面压力模块、根据海平面压力读取海拔高度模块、读取环境温度的原始值模块、读取环境气压的原始值模块。</a:t>
            </a:r>
          </a:p>
        </p:txBody>
      </p:sp>
      <p:pic>
        <p:nvPicPr>
          <p:cNvPr id="7" name="图片 6">
            <a:extLst>
              <a:ext uri="{FF2B5EF4-FFF2-40B4-BE49-F238E27FC236}">
                <a16:creationId xmlns:a16="http://schemas.microsoft.com/office/drawing/2014/main" id="{A59C936B-0A90-40A1-A04B-F0829D1D49D2}"/>
              </a:ext>
            </a:extLst>
          </p:cNvPr>
          <p:cNvPicPr/>
          <p:nvPr/>
        </p:nvPicPr>
        <p:blipFill>
          <a:blip r:embed="rId2"/>
          <a:stretch>
            <a:fillRect/>
          </a:stretch>
        </p:blipFill>
        <p:spPr>
          <a:xfrm>
            <a:off x="7032104" y="2304529"/>
            <a:ext cx="4755562" cy="3456383"/>
          </a:xfrm>
          <a:prstGeom prst="rect">
            <a:avLst/>
          </a:prstGeom>
        </p:spPr>
      </p:pic>
    </p:spTree>
    <p:extLst>
      <p:ext uri="{BB962C8B-B14F-4D97-AF65-F5344CB8AC3E}">
        <p14:creationId xmlns:p14="http://schemas.microsoft.com/office/powerpoint/2010/main" val="262524523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PCD8544</a:t>
            </a:r>
            <a:r>
              <a:rPr lang="zh-CN" altLang="en-US" sz="4400" dirty="0">
                <a:latin typeface="+mj-ea"/>
                <a:ea typeface="+mj-ea"/>
                <a:cs typeface="+mj-ea"/>
                <a:sym typeface="+mn-ea"/>
              </a:rPr>
              <a:t>诺基亚</a:t>
            </a:r>
            <a:r>
              <a:rPr lang="en-US" altLang="zh-CN" sz="4400" dirty="0">
                <a:latin typeface="+mj-ea"/>
                <a:ea typeface="+mj-ea"/>
                <a:cs typeface="+mj-ea"/>
                <a:sym typeface="+mn-ea"/>
              </a:rPr>
              <a:t>3310</a:t>
            </a:r>
            <a:r>
              <a:rPr lang="zh-CN" altLang="en-US" sz="4400" dirty="0">
                <a:latin typeface="+mj-ea"/>
                <a:ea typeface="+mj-ea"/>
                <a:cs typeface="+mj-ea"/>
                <a:sym typeface="+mn-ea"/>
              </a:rPr>
              <a:t>液晶显示屏</a:t>
            </a:r>
            <a:endParaRPr lang="en-US" altLang="zh-CN" sz="4400" dirty="0">
              <a:sym typeface="+mn-ea"/>
            </a:endParaRPr>
          </a:p>
        </p:txBody>
      </p:sp>
      <p:sp>
        <p:nvSpPr>
          <p:cNvPr id="23" name="矩形 22"/>
          <p:cNvSpPr/>
          <p:nvPr/>
        </p:nvSpPr>
        <p:spPr>
          <a:xfrm>
            <a:off x="1665725" y="2128227"/>
            <a:ext cx="8400256"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Nokia3310</a:t>
            </a:r>
            <a:r>
              <a:rPr lang="zh-CN" altLang="en-US" sz="2800" dirty="0">
                <a:latin typeface="+mj-ea"/>
                <a:ea typeface="+mj-ea"/>
                <a:cs typeface="+mj-ea"/>
                <a:sym typeface="+mn-ea"/>
              </a:rPr>
              <a:t>液晶的驱动控制器为</a:t>
            </a:r>
            <a:r>
              <a:rPr lang="en-US" altLang="zh-CN" sz="2800" dirty="0">
                <a:latin typeface="+mj-ea"/>
                <a:ea typeface="+mj-ea"/>
                <a:cs typeface="+mj-ea"/>
                <a:sym typeface="+mn-ea"/>
              </a:rPr>
              <a:t>PCD8544</a:t>
            </a:r>
            <a:r>
              <a:rPr lang="zh-CN" altLang="en-US" sz="2800" dirty="0">
                <a:latin typeface="+mj-ea"/>
                <a:ea typeface="+mj-ea"/>
                <a:cs typeface="+mj-ea"/>
                <a:sym typeface="+mn-ea"/>
              </a:rPr>
              <a:t>，</a:t>
            </a:r>
            <a:r>
              <a:rPr lang="en-US" altLang="zh-CN" sz="2800" dirty="0">
                <a:latin typeface="+mj-ea"/>
                <a:ea typeface="+mj-ea"/>
                <a:cs typeface="+mj-ea"/>
                <a:sym typeface="+mn-ea"/>
              </a:rPr>
              <a:t>PCD8544</a:t>
            </a:r>
            <a:r>
              <a:rPr lang="zh-CN" altLang="en-US" sz="2800" dirty="0">
                <a:latin typeface="+mj-ea"/>
                <a:ea typeface="+mj-ea"/>
                <a:cs typeface="+mj-ea"/>
                <a:sym typeface="+mn-ea"/>
              </a:rPr>
              <a:t>是一块低功耗的</a:t>
            </a:r>
            <a:r>
              <a:rPr lang="en-US" altLang="zh-CN" sz="2800" dirty="0">
                <a:latin typeface="+mj-ea"/>
                <a:ea typeface="+mj-ea"/>
                <a:cs typeface="+mj-ea"/>
                <a:sym typeface="+mn-ea"/>
              </a:rPr>
              <a:t>CMOS LCD</a:t>
            </a:r>
            <a:r>
              <a:rPr lang="zh-CN" altLang="en-US" sz="2800" dirty="0">
                <a:latin typeface="+mj-ea"/>
                <a:ea typeface="+mj-ea"/>
                <a:cs typeface="+mj-ea"/>
                <a:sym typeface="+mn-ea"/>
              </a:rPr>
              <a:t>控制驱动器，设计为驱动</a:t>
            </a:r>
            <a:r>
              <a:rPr lang="en-US" altLang="zh-CN" sz="2800" dirty="0">
                <a:latin typeface="+mj-ea"/>
                <a:ea typeface="+mj-ea"/>
                <a:cs typeface="+mj-ea"/>
                <a:sym typeface="+mn-ea"/>
              </a:rPr>
              <a:t>48</a:t>
            </a:r>
            <a:r>
              <a:rPr lang="zh-CN" altLang="en-US" sz="2800" dirty="0">
                <a:latin typeface="+mj-ea"/>
                <a:ea typeface="+mj-ea"/>
                <a:cs typeface="+mj-ea"/>
                <a:sym typeface="+mn-ea"/>
              </a:rPr>
              <a:t>行</a:t>
            </a:r>
            <a:r>
              <a:rPr lang="en-US" altLang="zh-CN" sz="2800" dirty="0">
                <a:latin typeface="+mj-ea"/>
                <a:ea typeface="+mj-ea"/>
                <a:cs typeface="+mj-ea"/>
                <a:sym typeface="+mn-ea"/>
              </a:rPr>
              <a:t>84</a:t>
            </a:r>
            <a:r>
              <a:rPr lang="zh-CN" altLang="en-US" sz="2800" dirty="0">
                <a:latin typeface="+mj-ea"/>
                <a:ea typeface="+mj-ea"/>
                <a:cs typeface="+mj-ea"/>
                <a:sym typeface="+mn-ea"/>
              </a:rPr>
              <a:t>列的图形显示。所有必须的显示功能集成在一块芯片上，包括</a:t>
            </a:r>
            <a:r>
              <a:rPr lang="en-US" altLang="zh-CN" sz="2800" dirty="0">
                <a:latin typeface="+mj-ea"/>
                <a:ea typeface="+mj-ea"/>
                <a:cs typeface="+mj-ea"/>
                <a:sym typeface="+mn-ea"/>
              </a:rPr>
              <a:t>LCD</a:t>
            </a:r>
            <a:r>
              <a:rPr lang="zh-CN" altLang="en-US" sz="2800" dirty="0">
                <a:latin typeface="+mj-ea"/>
                <a:ea typeface="+mj-ea"/>
                <a:cs typeface="+mj-ea"/>
                <a:sym typeface="+mn-ea"/>
              </a:rPr>
              <a:t>电压及偏置电压发生器，只须很少外部元件且功耗小。</a:t>
            </a:r>
          </a:p>
        </p:txBody>
      </p:sp>
    </p:spTree>
    <p:extLst>
      <p:ext uri="{BB962C8B-B14F-4D97-AF65-F5344CB8AC3E}">
        <p14:creationId xmlns:p14="http://schemas.microsoft.com/office/powerpoint/2010/main" val="28529231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634572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PCD8544</a:t>
            </a:r>
            <a:r>
              <a:rPr lang="zh-CN" altLang="en-US" sz="2800" dirty="0">
                <a:latin typeface="+mj-ea"/>
                <a:ea typeface="+mj-ea"/>
                <a:cs typeface="+mj-ea"/>
                <a:sym typeface="+mn-ea"/>
              </a:rPr>
              <a:t>诺基亚</a:t>
            </a:r>
            <a:r>
              <a:rPr lang="en-US" altLang="zh-CN" sz="2800" dirty="0">
                <a:latin typeface="+mj-ea"/>
                <a:ea typeface="+mj-ea"/>
                <a:cs typeface="+mj-ea"/>
                <a:sym typeface="+mn-ea"/>
              </a:rPr>
              <a:t>3310</a:t>
            </a:r>
            <a:r>
              <a:rPr lang="zh-CN" altLang="en-US" sz="2800" dirty="0">
                <a:latin typeface="+mj-ea"/>
                <a:ea typeface="+mj-ea"/>
                <a:cs typeface="+mj-ea"/>
                <a:sym typeface="+mn-ea"/>
              </a:rPr>
              <a:t>液晶显示屏电路原理图如图。</a:t>
            </a:r>
          </a:p>
        </p:txBody>
      </p:sp>
      <p:pic>
        <p:nvPicPr>
          <p:cNvPr id="8" name="图片 7">
            <a:extLst>
              <a:ext uri="{FF2B5EF4-FFF2-40B4-BE49-F238E27FC236}">
                <a16:creationId xmlns:a16="http://schemas.microsoft.com/office/drawing/2014/main" id="{523A0320-35BC-4D9F-8C9D-A902EC0B30DC}"/>
              </a:ext>
            </a:extLst>
          </p:cNvPr>
          <p:cNvPicPr/>
          <p:nvPr/>
        </p:nvPicPr>
        <p:blipFill>
          <a:blip r:embed="rId2"/>
          <a:stretch>
            <a:fillRect/>
          </a:stretch>
        </p:blipFill>
        <p:spPr>
          <a:xfrm rot="5400000">
            <a:off x="5951120" y="399090"/>
            <a:ext cx="4674181" cy="7029833"/>
          </a:xfrm>
          <a:prstGeom prst="rect">
            <a:avLst/>
          </a:prstGeom>
          <a:noFill/>
          <a:ln w="9525">
            <a:noFill/>
          </a:ln>
        </p:spPr>
      </p:pic>
    </p:spTree>
    <p:extLst>
      <p:ext uri="{BB962C8B-B14F-4D97-AF65-F5344CB8AC3E}">
        <p14:creationId xmlns:p14="http://schemas.microsoft.com/office/powerpoint/2010/main" val="27342665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99063" y="1054100"/>
            <a:ext cx="12237759"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 PCD8544</a:t>
            </a:r>
            <a:r>
              <a:rPr lang="zh-CN" altLang="en-US" sz="2800" dirty="0">
                <a:latin typeface="+mj-ea"/>
                <a:ea typeface="+mj-ea"/>
                <a:cs typeface="+mj-ea"/>
                <a:sym typeface="+mn-ea"/>
              </a:rPr>
              <a:t>诺基亚</a:t>
            </a:r>
            <a:r>
              <a:rPr lang="en-US" altLang="zh-CN" sz="2800" dirty="0">
                <a:latin typeface="+mj-ea"/>
                <a:ea typeface="+mj-ea"/>
                <a:cs typeface="+mj-ea"/>
                <a:sym typeface="+mn-ea"/>
              </a:rPr>
              <a:t>3310</a:t>
            </a:r>
            <a:r>
              <a:rPr lang="zh-CN" altLang="en-US" sz="2800" dirty="0">
                <a:latin typeface="+mj-ea"/>
                <a:ea typeface="+mj-ea"/>
                <a:cs typeface="+mj-ea"/>
                <a:sym typeface="+mn-ea"/>
              </a:rPr>
              <a:t>液晶显示屏模块的可视化程序可视化命令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8" name="图片 7">
            <a:extLst>
              <a:ext uri="{FF2B5EF4-FFF2-40B4-BE49-F238E27FC236}">
                <a16:creationId xmlns:a16="http://schemas.microsoft.com/office/drawing/2014/main" id="{2B91E629-FE89-4A0D-97A4-33CE828F7F7A}"/>
              </a:ext>
            </a:extLst>
          </p:cNvPr>
          <p:cNvPicPr/>
          <p:nvPr/>
        </p:nvPicPr>
        <p:blipFill>
          <a:blip r:embed="rId2"/>
          <a:stretch>
            <a:fillRect/>
          </a:stretch>
        </p:blipFill>
        <p:spPr>
          <a:xfrm>
            <a:off x="165022" y="2060848"/>
            <a:ext cx="6044756" cy="3959076"/>
          </a:xfrm>
          <a:prstGeom prst="rect">
            <a:avLst/>
          </a:prstGeom>
          <a:noFill/>
          <a:ln w="9525">
            <a:noFill/>
          </a:ln>
        </p:spPr>
      </p:pic>
      <p:pic>
        <p:nvPicPr>
          <p:cNvPr id="9" name="图片 8">
            <a:extLst>
              <a:ext uri="{FF2B5EF4-FFF2-40B4-BE49-F238E27FC236}">
                <a16:creationId xmlns:a16="http://schemas.microsoft.com/office/drawing/2014/main" id="{F43E0DCF-A2A2-484C-8B44-592CE6AA9250}"/>
              </a:ext>
            </a:extLst>
          </p:cNvPr>
          <p:cNvPicPr/>
          <p:nvPr/>
        </p:nvPicPr>
        <p:blipFill>
          <a:blip r:embed="rId3"/>
          <a:stretch>
            <a:fillRect/>
          </a:stretch>
        </p:blipFill>
        <p:spPr>
          <a:xfrm>
            <a:off x="6456040" y="2119947"/>
            <a:ext cx="5219518" cy="3899977"/>
          </a:xfrm>
          <a:prstGeom prst="rect">
            <a:avLst/>
          </a:prstGeom>
          <a:noFill/>
          <a:ln w="9525">
            <a:noFill/>
          </a:ln>
        </p:spPr>
      </p:pic>
    </p:spTree>
    <p:extLst>
      <p:ext uri="{BB962C8B-B14F-4D97-AF65-F5344CB8AC3E}">
        <p14:creationId xmlns:p14="http://schemas.microsoft.com/office/powerpoint/2010/main" val="6514003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目标功能：使</a:t>
            </a:r>
            <a:r>
              <a:rPr lang="en-US" altLang="zh-CN" sz="2800" dirty="0">
                <a:latin typeface="+mj-ea"/>
                <a:ea typeface="+mj-ea"/>
                <a:cs typeface="+mj-ea"/>
                <a:sym typeface="+mn-ea"/>
              </a:rPr>
              <a:t>Arduino PCD8544</a:t>
            </a:r>
            <a:r>
              <a:rPr lang="zh-CN" altLang="en-US" sz="2800" dirty="0">
                <a:latin typeface="+mj-ea"/>
                <a:ea typeface="+mj-ea"/>
                <a:cs typeface="+mj-ea"/>
                <a:sym typeface="+mn-ea"/>
              </a:rPr>
              <a:t>诺基亚</a:t>
            </a:r>
            <a:r>
              <a:rPr lang="en-US" altLang="zh-CN" sz="2800" dirty="0">
                <a:latin typeface="+mj-ea"/>
                <a:ea typeface="+mj-ea"/>
                <a:cs typeface="+mj-ea"/>
                <a:sym typeface="+mn-ea"/>
              </a:rPr>
              <a:t>3310</a:t>
            </a:r>
            <a:r>
              <a:rPr lang="zh-CN" altLang="en-US" sz="2800" dirty="0">
                <a:latin typeface="+mj-ea"/>
                <a:ea typeface="+mj-ea"/>
                <a:cs typeface="+mj-ea"/>
                <a:sym typeface="+mn-ea"/>
              </a:rPr>
              <a:t>液晶显示屏模块显示出漂亮的图案。</a:t>
            </a:r>
          </a:p>
        </p:txBody>
      </p:sp>
      <p:pic>
        <p:nvPicPr>
          <p:cNvPr id="7" name="图片 6">
            <a:extLst>
              <a:ext uri="{FF2B5EF4-FFF2-40B4-BE49-F238E27FC236}">
                <a16:creationId xmlns:a16="http://schemas.microsoft.com/office/drawing/2014/main" id="{217C4585-AF34-4CEC-80FE-BEFC656E5F87}"/>
              </a:ext>
            </a:extLst>
          </p:cNvPr>
          <p:cNvPicPr/>
          <p:nvPr/>
        </p:nvPicPr>
        <p:blipFill>
          <a:blip r:embed="rId2"/>
          <a:stretch>
            <a:fillRect/>
          </a:stretch>
        </p:blipFill>
        <p:spPr>
          <a:xfrm>
            <a:off x="4904442" y="1564033"/>
            <a:ext cx="7287558" cy="4392488"/>
          </a:xfrm>
          <a:prstGeom prst="rect">
            <a:avLst/>
          </a:prstGeom>
          <a:noFill/>
          <a:ln w="9525">
            <a:noFill/>
          </a:ln>
        </p:spPr>
      </p:pic>
    </p:spTree>
    <p:extLst>
      <p:ext uri="{BB962C8B-B14F-4D97-AF65-F5344CB8AC3E}">
        <p14:creationId xmlns:p14="http://schemas.microsoft.com/office/powerpoint/2010/main" val="22032089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该电路的可视化程序由四部分组成，即主程序</a:t>
            </a:r>
            <a:r>
              <a:rPr lang="en-US" altLang="zh-CN" sz="2800" dirty="0">
                <a:latin typeface="+mj-ea"/>
                <a:ea typeface="+mj-ea"/>
                <a:cs typeface="+mj-ea"/>
                <a:sym typeface="+mn-ea"/>
              </a:rPr>
              <a:t>SETUP()</a:t>
            </a:r>
            <a:r>
              <a:rPr lang="zh-CN" altLang="en-US" sz="2800" dirty="0">
                <a:latin typeface="+mj-ea"/>
                <a:ea typeface="+mj-ea"/>
                <a:cs typeface="+mj-ea"/>
                <a:sym typeface="+mn-ea"/>
              </a:rPr>
              <a:t>、子程序</a:t>
            </a:r>
            <a:r>
              <a:rPr lang="en-US" altLang="zh-CN" sz="2800" dirty="0" err="1">
                <a:latin typeface="+mj-ea"/>
                <a:ea typeface="+mj-ea"/>
                <a:cs typeface="+mj-ea"/>
                <a:sym typeface="+mn-ea"/>
              </a:rPr>
              <a:t>testdrawline</a:t>
            </a:r>
            <a:r>
              <a:rPr lang="en-US" altLang="zh-CN" sz="2800" dirty="0">
                <a:latin typeface="+mj-ea"/>
                <a:ea typeface="+mj-ea"/>
                <a:cs typeface="+mj-ea"/>
                <a:sym typeface="+mn-ea"/>
              </a:rPr>
              <a:t>()</a:t>
            </a:r>
            <a:r>
              <a:rPr lang="zh-CN" altLang="en-US" sz="2800" dirty="0">
                <a:latin typeface="+mj-ea"/>
                <a:ea typeface="+mj-ea"/>
                <a:cs typeface="+mj-ea"/>
                <a:sym typeface="+mn-ea"/>
              </a:rPr>
              <a:t>、</a:t>
            </a:r>
            <a:r>
              <a:rPr lang="en-US" altLang="zh-CN" sz="2800" dirty="0" err="1">
                <a:latin typeface="+mj-ea"/>
                <a:ea typeface="+mj-ea"/>
                <a:cs typeface="+mj-ea"/>
                <a:sym typeface="+mn-ea"/>
              </a:rPr>
              <a:t>testdrawrect</a:t>
            </a:r>
            <a:r>
              <a:rPr lang="en-US" altLang="zh-CN" sz="2800" dirty="0">
                <a:latin typeface="+mj-ea"/>
                <a:ea typeface="+mj-ea"/>
                <a:cs typeface="+mj-ea"/>
                <a:sym typeface="+mn-ea"/>
              </a:rPr>
              <a:t>()</a:t>
            </a:r>
            <a:r>
              <a:rPr lang="zh-CN" altLang="en-US" sz="2800" dirty="0">
                <a:latin typeface="+mj-ea"/>
                <a:ea typeface="+mj-ea"/>
                <a:cs typeface="+mj-ea"/>
                <a:sym typeface="+mn-ea"/>
              </a:rPr>
              <a:t>及</a:t>
            </a:r>
            <a:r>
              <a:rPr lang="en-US" altLang="zh-CN" sz="2800" dirty="0" err="1">
                <a:latin typeface="+mj-ea"/>
                <a:ea typeface="+mj-ea"/>
                <a:cs typeface="+mj-ea"/>
                <a:sym typeface="+mn-ea"/>
              </a:rPr>
              <a:t>testdrawcircle</a:t>
            </a:r>
            <a:r>
              <a:rPr lang="en-US" altLang="zh-CN" sz="2800" dirty="0">
                <a:latin typeface="+mj-ea"/>
                <a:ea typeface="+mj-ea"/>
                <a:cs typeface="+mj-ea"/>
                <a:sym typeface="+mn-ea"/>
              </a:rPr>
              <a:t>()</a:t>
            </a:r>
            <a:r>
              <a:rPr lang="zh-CN" altLang="en-US" sz="2800" dirty="0">
                <a:latin typeface="+mj-ea"/>
                <a:ea typeface="+mj-ea"/>
                <a:cs typeface="+mj-ea"/>
                <a:sym typeface="+mn-ea"/>
              </a:rPr>
              <a:t>。</a:t>
            </a:r>
          </a:p>
        </p:txBody>
      </p:sp>
      <p:pic>
        <p:nvPicPr>
          <p:cNvPr id="8" name="图片 7">
            <a:extLst>
              <a:ext uri="{FF2B5EF4-FFF2-40B4-BE49-F238E27FC236}">
                <a16:creationId xmlns:a16="http://schemas.microsoft.com/office/drawing/2014/main" id="{BA6A60B6-182E-4C9B-A730-1F113556BEE7}"/>
              </a:ext>
            </a:extLst>
          </p:cNvPr>
          <p:cNvPicPr/>
          <p:nvPr/>
        </p:nvPicPr>
        <p:blipFill>
          <a:blip r:embed="rId2"/>
          <a:stretch>
            <a:fillRect/>
          </a:stretch>
        </p:blipFill>
        <p:spPr>
          <a:xfrm>
            <a:off x="6096000" y="1071202"/>
            <a:ext cx="3758956" cy="5526448"/>
          </a:xfrm>
          <a:prstGeom prst="rect">
            <a:avLst/>
          </a:prstGeom>
          <a:noFill/>
          <a:ln w="9525">
            <a:noFill/>
          </a:ln>
        </p:spPr>
      </p:pic>
    </p:spTree>
    <p:extLst>
      <p:ext uri="{BB962C8B-B14F-4D97-AF65-F5344CB8AC3E}">
        <p14:creationId xmlns:p14="http://schemas.microsoft.com/office/powerpoint/2010/main" val="17840357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	PCD8544</a:t>
            </a:r>
            <a:r>
              <a:rPr lang="zh-CN" altLang="en-US" sz="2800" dirty="0">
                <a:latin typeface="+mj-ea"/>
                <a:ea typeface="+mj-ea"/>
                <a:cs typeface="+mj-ea"/>
                <a:sym typeface="+mn-ea"/>
              </a:rPr>
              <a:t>液晶显示屏应用程序流程图</a:t>
            </a:r>
          </a:p>
        </p:txBody>
      </p:sp>
      <p:pic>
        <p:nvPicPr>
          <p:cNvPr id="7" name="图片 6">
            <a:extLst>
              <a:ext uri="{FF2B5EF4-FFF2-40B4-BE49-F238E27FC236}">
                <a16:creationId xmlns:a16="http://schemas.microsoft.com/office/drawing/2014/main" id="{2C249456-AC94-4279-A439-C9D5570E5D59}"/>
              </a:ext>
            </a:extLst>
          </p:cNvPr>
          <p:cNvPicPr/>
          <p:nvPr/>
        </p:nvPicPr>
        <p:blipFill>
          <a:blip r:embed="rId2"/>
          <a:stretch>
            <a:fillRect/>
          </a:stretch>
        </p:blipFill>
        <p:spPr>
          <a:xfrm>
            <a:off x="5426809" y="1487411"/>
            <a:ext cx="6192688" cy="5146852"/>
          </a:xfrm>
          <a:prstGeom prst="rect">
            <a:avLst/>
          </a:prstGeom>
          <a:noFill/>
          <a:ln w="9525">
            <a:noFill/>
          </a:ln>
        </p:spPr>
      </p:pic>
    </p:spTree>
    <p:extLst>
      <p:ext uri="{BB962C8B-B14F-4D97-AF65-F5344CB8AC3E}">
        <p14:creationId xmlns:p14="http://schemas.microsoft.com/office/powerpoint/2010/main" val="21385227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	PCD8544</a:t>
            </a:r>
            <a:r>
              <a:rPr lang="zh-CN" altLang="en-US" sz="2800" dirty="0">
                <a:latin typeface="+mj-ea"/>
                <a:ea typeface="+mj-ea"/>
                <a:cs typeface="+mj-ea"/>
                <a:sym typeface="+mn-ea"/>
              </a:rPr>
              <a:t>液晶显示屏应用程序流程图</a:t>
            </a:r>
          </a:p>
        </p:txBody>
      </p:sp>
      <p:pic>
        <p:nvPicPr>
          <p:cNvPr id="8" name="图片 7">
            <a:extLst>
              <a:ext uri="{FF2B5EF4-FFF2-40B4-BE49-F238E27FC236}">
                <a16:creationId xmlns:a16="http://schemas.microsoft.com/office/drawing/2014/main" id="{23CBE53D-5B4C-4ADF-8D8C-5B6F000789D6}"/>
              </a:ext>
            </a:extLst>
          </p:cNvPr>
          <p:cNvPicPr/>
          <p:nvPr/>
        </p:nvPicPr>
        <p:blipFill>
          <a:blip r:embed="rId2"/>
          <a:stretch>
            <a:fillRect/>
          </a:stretch>
        </p:blipFill>
        <p:spPr>
          <a:xfrm>
            <a:off x="6096000" y="1516176"/>
            <a:ext cx="3956114" cy="4806891"/>
          </a:xfrm>
          <a:prstGeom prst="rect">
            <a:avLst/>
          </a:prstGeom>
          <a:noFill/>
          <a:ln w="9525">
            <a:noFill/>
          </a:ln>
        </p:spPr>
      </p:pic>
    </p:spTree>
    <p:extLst>
      <p:ext uri="{BB962C8B-B14F-4D97-AF65-F5344CB8AC3E}">
        <p14:creationId xmlns:p14="http://schemas.microsoft.com/office/powerpoint/2010/main" val="4766692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3953" y="1351131"/>
            <a:ext cx="4389880"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在显示屏上显示字符。</a:t>
            </a:r>
          </a:p>
        </p:txBody>
      </p:sp>
      <p:pic>
        <p:nvPicPr>
          <p:cNvPr id="13" name="图片 12">
            <a:extLst>
              <a:ext uri="{FF2B5EF4-FFF2-40B4-BE49-F238E27FC236}">
                <a16:creationId xmlns:a16="http://schemas.microsoft.com/office/drawing/2014/main" id="{CDEA35AC-A854-4946-AD7F-AE5AAB9932B7}"/>
              </a:ext>
            </a:extLst>
          </p:cNvPr>
          <p:cNvPicPr/>
          <p:nvPr/>
        </p:nvPicPr>
        <p:blipFill>
          <a:blip r:embed="rId2"/>
          <a:stretch>
            <a:fillRect/>
          </a:stretch>
        </p:blipFill>
        <p:spPr>
          <a:xfrm>
            <a:off x="5087888" y="1513796"/>
            <a:ext cx="6699352" cy="5083854"/>
          </a:xfrm>
          <a:prstGeom prst="rect">
            <a:avLst/>
          </a:prstGeom>
          <a:noFill/>
          <a:ln w="9525">
            <a:noFill/>
          </a:ln>
        </p:spPr>
      </p:pic>
    </p:spTree>
    <p:extLst>
      <p:ext uri="{BB962C8B-B14F-4D97-AF65-F5344CB8AC3E}">
        <p14:creationId xmlns:p14="http://schemas.microsoft.com/office/powerpoint/2010/main" val="5511972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335360" y="1162785"/>
            <a:ext cx="9142407"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在显示屏上显示</a:t>
            </a:r>
            <a:r>
              <a:rPr lang="en-US" altLang="zh-CN" sz="2800" dirty="0">
                <a:latin typeface="+mj-ea"/>
                <a:ea typeface="+mj-ea"/>
                <a:cs typeface="+mj-ea"/>
                <a:sym typeface="+mn-ea"/>
              </a:rPr>
              <a:t>83*48</a:t>
            </a:r>
            <a:r>
              <a:rPr lang="zh-CN" altLang="en-US" sz="2800" dirty="0">
                <a:latin typeface="+mj-ea"/>
                <a:ea typeface="+mj-ea"/>
                <a:cs typeface="+mj-ea"/>
                <a:sym typeface="+mn-ea"/>
              </a:rPr>
              <a:t>的发散线条矩形。</a:t>
            </a:r>
          </a:p>
        </p:txBody>
      </p:sp>
      <p:pic>
        <p:nvPicPr>
          <p:cNvPr id="5124" name="图片 46">
            <a:extLst>
              <a:ext uri="{FF2B5EF4-FFF2-40B4-BE49-F238E27FC236}">
                <a16:creationId xmlns:a16="http://schemas.microsoft.com/office/drawing/2014/main" id="{F2D11B5B-7022-4314-A1FF-6C591DFFBC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313" y="1941853"/>
            <a:ext cx="3005918" cy="45166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图片 43">
            <a:extLst>
              <a:ext uri="{FF2B5EF4-FFF2-40B4-BE49-F238E27FC236}">
                <a16:creationId xmlns:a16="http://schemas.microsoft.com/office/drawing/2014/main" id="{E4179484-48F4-406B-86A7-E949690AC1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22848" y="1941853"/>
            <a:ext cx="2921606" cy="45165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47">
            <a:extLst>
              <a:ext uri="{FF2B5EF4-FFF2-40B4-BE49-F238E27FC236}">
                <a16:creationId xmlns:a16="http://schemas.microsoft.com/office/drawing/2014/main" id="{27162FFF-22BE-4E71-BD79-AD1BAD9F93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4454" y="1922591"/>
            <a:ext cx="3005918" cy="4521946"/>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48">
            <a:extLst>
              <a:ext uri="{FF2B5EF4-FFF2-40B4-BE49-F238E27FC236}">
                <a16:creationId xmlns:a16="http://schemas.microsoft.com/office/drawing/2014/main" id="{604884ED-26CE-4834-8AE6-39DE015B16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3028" y="1941853"/>
            <a:ext cx="2988033" cy="45358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6A3ECBDF-E4AF-46DD-8CE3-D2365832151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F2C02A11-AB42-4D17-B50D-46E279AF0485}"/>
              </a:ext>
            </a:extLst>
          </p:cNvPr>
          <p:cNvSpPr>
            <a:spLocks noChangeArrowheads="1"/>
          </p:cNvSpPr>
          <p:nvPr/>
        </p:nvSpPr>
        <p:spPr bwMode="auto">
          <a:xfrm>
            <a:off x="0" y="5129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a:extLst>
              <a:ext uri="{FF2B5EF4-FFF2-40B4-BE49-F238E27FC236}">
                <a16:creationId xmlns:a16="http://schemas.microsoft.com/office/drawing/2014/main" id="{87074578-969C-4B87-A3F4-E3591CFB4901}"/>
              </a:ext>
            </a:extLst>
          </p:cNvPr>
          <p:cNvSpPr>
            <a:spLocks noChangeArrowheads="1"/>
          </p:cNvSpPr>
          <p:nvPr/>
        </p:nvSpPr>
        <p:spPr bwMode="auto">
          <a:xfrm>
            <a:off x="0" y="960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0098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3672746"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目标功能：显示终端显示</a:t>
            </a:r>
            <a:r>
              <a:rPr lang="en-US" altLang="zh-CN" sz="2800" dirty="0">
                <a:latin typeface="+mj-ea"/>
                <a:ea typeface="+mj-ea"/>
                <a:cs typeface="+mj-ea"/>
                <a:sym typeface="+mn-ea"/>
              </a:rPr>
              <a:t>BMP180</a:t>
            </a:r>
            <a:r>
              <a:rPr lang="zh-CN" altLang="en-US" sz="2800" dirty="0">
                <a:latin typeface="+mj-ea"/>
                <a:ea typeface="+mj-ea"/>
                <a:cs typeface="+mj-ea"/>
                <a:sym typeface="+mn-ea"/>
              </a:rPr>
              <a:t>数字压力温度传感器采集到的气压、温度、海平面高度和海平面压力及</a:t>
            </a:r>
            <a:r>
              <a:rPr lang="en-US" altLang="zh-CN" sz="2800" dirty="0">
                <a:latin typeface="+mj-ea"/>
                <a:ea typeface="+mj-ea"/>
                <a:cs typeface="+mj-ea"/>
                <a:sym typeface="+mn-ea"/>
              </a:rPr>
              <a:t>EEPROM</a:t>
            </a:r>
            <a:r>
              <a:rPr lang="zh-CN" altLang="en-US" sz="2800" dirty="0">
                <a:latin typeface="+mj-ea"/>
                <a:ea typeface="+mj-ea"/>
                <a:cs typeface="+mj-ea"/>
                <a:sym typeface="+mn-ea"/>
              </a:rPr>
              <a:t>中的校准系数和未补偿的原始温度和压力值。 </a:t>
            </a:r>
          </a:p>
        </p:txBody>
      </p:sp>
      <p:pic>
        <p:nvPicPr>
          <p:cNvPr id="8" name="图片 7">
            <a:extLst>
              <a:ext uri="{FF2B5EF4-FFF2-40B4-BE49-F238E27FC236}">
                <a16:creationId xmlns:a16="http://schemas.microsoft.com/office/drawing/2014/main" id="{1345739C-1186-4F7B-94C5-B7E6CA79399C}"/>
              </a:ext>
            </a:extLst>
          </p:cNvPr>
          <p:cNvPicPr/>
          <p:nvPr/>
        </p:nvPicPr>
        <p:blipFill>
          <a:blip r:embed="rId2"/>
          <a:stretch>
            <a:fillRect/>
          </a:stretch>
        </p:blipFill>
        <p:spPr>
          <a:xfrm>
            <a:off x="3719736" y="1412777"/>
            <a:ext cx="7469435" cy="5155375"/>
          </a:xfrm>
          <a:prstGeom prst="rect">
            <a:avLst/>
          </a:prstGeom>
          <a:noFill/>
          <a:ln w="9525">
            <a:noFill/>
          </a:ln>
        </p:spPr>
      </p:pic>
    </p:spTree>
    <p:extLst>
      <p:ext uri="{BB962C8B-B14F-4D97-AF65-F5344CB8AC3E}">
        <p14:creationId xmlns:p14="http://schemas.microsoft.com/office/powerpoint/2010/main" val="25918703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335360" y="1162785"/>
            <a:ext cx="12025336"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在显示屏上显示长</a:t>
            </a:r>
            <a:r>
              <a:rPr lang="en-US" altLang="zh-CN" sz="2800" dirty="0">
                <a:latin typeface="+mj-ea"/>
                <a:ea typeface="+mj-ea"/>
                <a:cs typeface="+mj-ea"/>
                <a:sym typeface="+mn-ea"/>
              </a:rPr>
              <a:t>84-2i</a:t>
            </a:r>
            <a:r>
              <a:rPr lang="zh-CN" altLang="en-US" sz="2800" dirty="0">
                <a:latin typeface="+mj-ea"/>
                <a:ea typeface="+mj-ea"/>
                <a:cs typeface="+mj-ea"/>
                <a:sym typeface="+mn-ea"/>
              </a:rPr>
              <a:t>，宽</a:t>
            </a:r>
            <a:r>
              <a:rPr lang="en-US" altLang="zh-CN" sz="2800" dirty="0">
                <a:latin typeface="+mj-ea"/>
                <a:ea typeface="+mj-ea"/>
                <a:cs typeface="+mj-ea"/>
                <a:sym typeface="+mn-ea"/>
              </a:rPr>
              <a:t>84-2i</a:t>
            </a:r>
            <a:r>
              <a:rPr lang="zh-CN" altLang="en-US" sz="2800" dirty="0">
                <a:latin typeface="+mj-ea"/>
                <a:ea typeface="+mj-ea"/>
                <a:cs typeface="+mj-ea"/>
                <a:sym typeface="+mn-ea"/>
              </a:rPr>
              <a:t>的一组矩形框和一组以（</a:t>
            </a:r>
            <a:r>
              <a:rPr lang="en-US" altLang="zh-CN" sz="2800" dirty="0">
                <a:latin typeface="+mj-ea"/>
                <a:ea typeface="+mj-ea"/>
                <a:cs typeface="+mj-ea"/>
                <a:sym typeface="+mn-ea"/>
              </a:rPr>
              <a:t>42,24</a:t>
            </a:r>
            <a:r>
              <a:rPr lang="zh-CN" altLang="en-US" sz="2800" dirty="0">
                <a:latin typeface="+mj-ea"/>
                <a:ea typeface="+mj-ea"/>
                <a:cs typeface="+mj-ea"/>
                <a:sym typeface="+mn-ea"/>
              </a:rPr>
              <a:t>）为圆心，半径为</a:t>
            </a:r>
            <a:r>
              <a:rPr lang="en-US" altLang="zh-CN" sz="2800" dirty="0" err="1">
                <a:latin typeface="+mj-ea"/>
                <a:ea typeface="+mj-ea"/>
                <a:cs typeface="+mj-ea"/>
                <a:sym typeface="+mn-ea"/>
              </a:rPr>
              <a:t>i</a:t>
            </a:r>
            <a:r>
              <a:rPr lang="zh-CN" altLang="en-US" sz="2800" dirty="0">
                <a:latin typeface="+mj-ea"/>
                <a:ea typeface="+mj-ea"/>
                <a:cs typeface="+mj-ea"/>
                <a:sym typeface="+mn-ea"/>
              </a:rPr>
              <a:t>的圆形。</a:t>
            </a:r>
          </a:p>
        </p:txBody>
      </p:sp>
      <p:sp>
        <p:nvSpPr>
          <p:cNvPr id="5" name="Rectangle 5">
            <a:extLst>
              <a:ext uri="{FF2B5EF4-FFF2-40B4-BE49-F238E27FC236}">
                <a16:creationId xmlns:a16="http://schemas.microsoft.com/office/drawing/2014/main" id="{6A3ECBDF-E4AF-46DD-8CE3-D2365832151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a:extLst>
              <a:ext uri="{FF2B5EF4-FFF2-40B4-BE49-F238E27FC236}">
                <a16:creationId xmlns:a16="http://schemas.microsoft.com/office/drawing/2014/main" id="{F2C02A11-AB42-4D17-B50D-46E279AF0485}"/>
              </a:ext>
            </a:extLst>
          </p:cNvPr>
          <p:cNvSpPr>
            <a:spLocks noChangeArrowheads="1"/>
          </p:cNvSpPr>
          <p:nvPr/>
        </p:nvSpPr>
        <p:spPr bwMode="auto">
          <a:xfrm>
            <a:off x="-312712" y="674063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7">
            <a:extLst>
              <a:ext uri="{FF2B5EF4-FFF2-40B4-BE49-F238E27FC236}">
                <a16:creationId xmlns:a16="http://schemas.microsoft.com/office/drawing/2014/main" id="{87074578-969C-4B87-A3F4-E3591CFB4901}"/>
              </a:ext>
            </a:extLst>
          </p:cNvPr>
          <p:cNvSpPr>
            <a:spLocks noChangeArrowheads="1"/>
          </p:cNvSpPr>
          <p:nvPr/>
        </p:nvSpPr>
        <p:spPr bwMode="auto">
          <a:xfrm>
            <a:off x="0" y="9601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3" name="图片 12">
            <a:extLst>
              <a:ext uri="{FF2B5EF4-FFF2-40B4-BE49-F238E27FC236}">
                <a16:creationId xmlns:a16="http://schemas.microsoft.com/office/drawing/2014/main" id="{A7A381A3-3B27-40F0-AF9D-59287B0051DF}"/>
              </a:ext>
            </a:extLst>
          </p:cNvPr>
          <p:cNvPicPr/>
          <p:nvPr/>
        </p:nvPicPr>
        <p:blipFill>
          <a:blip r:embed="rId2"/>
          <a:stretch>
            <a:fillRect/>
          </a:stretch>
        </p:blipFill>
        <p:spPr>
          <a:xfrm>
            <a:off x="2495600" y="2424387"/>
            <a:ext cx="2836828" cy="4316244"/>
          </a:xfrm>
          <a:prstGeom prst="rect">
            <a:avLst/>
          </a:prstGeom>
          <a:noFill/>
          <a:ln w="9525">
            <a:noFill/>
          </a:ln>
        </p:spPr>
      </p:pic>
      <p:pic>
        <p:nvPicPr>
          <p:cNvPr id="15" name="图片 14">
            <a:extLst>
              <a:ext uri="{FF2B5EF4-FFF2-40B4-BE49-F238E27FC236}">
                <a16:creationId xmlns:a16="http://schemas.microsoft.com/office/drawing/2014/main" id="{FE561101-5E69-4BBC-B621-F57A40F807C4}"/>
              </a:ext>
            </a:extLst>
          </p:cNvPr>
          <p:cNvPicPr/>
          <p:nvPr/>
        </p:nvPicPr>
        <p:blipFill>
          <a:blip r:embed="rId3"/>
          <a:stretch>
            <a:fillRect/>
          </a:stretch>
        </p:blipFill>
        <p:spPr>
          <a:xfrm>
            <a:off x="7032104" y="2471669"/>
            <a:ext cx="2836828" cy="4316554"/>
          </a:xfrm>
          <a:prstGeom prst="rect">
            <a:avLst/>
          </a:prstGeom>
          <a:noFill/>
          <a:ln w="9525">
            <a:noFill/>
          </a:ln>
        </p:spPr>
      </p:pic>
    </p:spTree>
    <p:extLst>
      <p:ext uri="{BB962C8B-B14F-4D97-AF65-F5344CB8AC3E}">
        <p14:creationId xmlns:p14="http://schemas.microsoft.com/office/powerpoint/2010/main" val="25480164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3.2.18  ArduinoDS1307</a:t>
            </a:r>
            <a:r>
              <a:rPr lang="zh-CN" altLang="en-US" sz="4000" dirty="0">
                <a:latin typeface="+mj-ea"/>
                <a:ea typeface="+mj-ea"/>
                <a:cs typeface="+mj-ea"/>
                <a:sym typeface="+mn-ea"/>
              </a:rPr>
              <a:t>实时时钟</a:t>
            </a:r>
            <a:endParaRPr lang="en-US" altLang="zh-CN" sz="4000" dirty="0">
              <a:solidFill>
                <a:srgbClr val="20517C"/>
              </a:solidFill>
              <a:sym typeface="+mn-ea"/>
            </a:endParaRPr>
          </a:p>
        </p:txBody>
      </p:sp>
    </p:spTree>
    <p:extLst>
      <p:ext uri="{BB962C8B-B14F-4D97-AF65-F5344CB8AC3E}">
        <p14:creationId xmlns:p14="http://schemas.microsoft.com/office/powerpoint/2010/main" val="15876404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 ArduinoDS1307</a:t>
            </a:r>
            <a:r>
              <a:rPr lang="zh-CN" altLang="en-US" sz="4400" dirty="0">
                <a:latin typeface="+mj-ea"/>
                <a:ea typeface="+mj-ea"/>
                <a:cs typeface="+mj-ea"/>
                <a:sym typeface="+mn-ea"/>
              </a:rPr>
              <a:t>实时时钟</a:t>
            </a:r>
            <a:endParaRPr lang="en-US" altLang="zh-CN" sz="4400" dirty="0">
              <a:sym typeface="+mn-ea"/>
            </a:endParaRPr>
          </a:p>
        </p:txBody>
      </p:sp>
      <p:sp>
        <p:nvSpPr>
          <p:cNvPr id="23" name="矩形 22"/>
          <p:cNvSpPr/>
          <p:nvPr/>
        </p:nvSpPr>
        <p:spPr>
          <a:xfrm>
            <a:off x="1665725" y="2128227"/>
            <a:ext cx="8400256"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该模块是基于</a:t>
            </a:r>
            <a:r>
              <a:rPr lang="en-US" altLang="zh-CN" sz="2800" dirty="0">
                <a:latin typeface="+mj-ea"/>
                <a:ea typeface="+mj-ea"/>
                <a:cs typeface="+mj-ea"/>
                <a:sym typeface="+mn-ea"/>
              </a:rPr>
              <a:t>DS1307</a:t>
            </a:r>
            <a:r>
              <a:rPr lang="zh-CN" altLang="en-US" sz="2800" dirty="0">
                <a:latin typeface="+mj-ea"/>
                <a:ea typeface="+mj-ea"/>
                <a:cs typeface="+mj-ea"/>
                <a:sym typeface="+mn-ea"/>
              </a:rPr>
              <a:t>的高精度实时时钟模块，通过</a:t>
            </a:r>
            <a:r>
              <a:rPr lang="en-US" altLang="zh-CN" sz="2800" dirty="0">
                <a:latin typeface="+mj-ea"/>
                <a:ea typeface="+mj-ea"/>
                <a:cs typeface="+mj-ea"/>
                <a:sym typeface="+mn-ea"/>
              </a:rPr>
              <a:t>I2C</a:t>
            </a:r>
            <a:r>
              <a:rPr lang="zh-CN" altLang="en-US" sz="2800" dirty="0">
                <a:latin typeface="+mj-ea"/>
                <a:ea typeface="+mj-ea"/>
                <a:cs typeface="+mj-ea"/>
                <a:sym typeface="+mn-ea"/>
              </a:rPr>
              <a:t>接口与单片机通信，可读取实时的年、月、日、星期、时、分、秒。扣上纽扣电池时，即使模块掉电，时钟芯片会持续计时。片内有</a:t>
            </a:r>
            <a:r>
              <a:rPr lang="en-US" altLang="zh-CN" sz="2800" dirty="0">
                <a:latin typeface="+mj-ea"/>
                <a:ea typeface="+mj-ea"/>
                <a:cs typeface="+mj-ea"/>
                <a:sym typeface="+mn-ea"/>
              </a:rPr>
              <a:t>8</a:t>
            </a:r>
            <a:r>
              <a:rPr lang="zh-CN" altLang="en-US" sz="2800" dirty="0">
                <a:latin typeface="+mj-ea"/>
                <a:ea typeface="+mj-ea"/>
                <a:cs typeface="+mj-ea"/>
                <a:sym typeface="+mn-ea"/>
              </a:rPr>
              <a:t>个特殊寄存器和</a:t>
            </a:r>
            <a:r>
              <a:rPr lang="en-US" altLang="zh-CN" sz="2800" dirty="0">
                <a:latin typeface="+mj-ea"/>
                <a:ea typeface="+mj-ea"/>
                <a:cs typeface="+mj-ea"/>
                <a:sym typeface="+mn-ea"/>
              </a:rPr>
              <a:t>56B</a:t>
            </a:r>
            <a:r>
              <a:rPr lang="zh-CN" altLang="en-US" sz="2800" dirty="0">
                <a:latin typeface="+mj-ea"/>
                <a:ea typeface="+mj-ea"/>
                <a:cs typeface="+mj-ea"/>
                <a:sym typeface="+mn-ea"/>
              </a:rPr>
              <a:t>的</a:t>
            </a:r>
            <a:r>
              <a:rPr lang="en-US" altLang="zh-CN" sz="2800" dirty="0">
                <a:latin typeface="+mj-ea"/>
                <a:ea typeface="+mj-ea"/>
                <a:cs typeface="+mj-ea"/>
                <a:sym typeface="+mn-ea"/>
              </a:rPr>
              <a:t>SRAM,</a:t>
            </a:r>
            <a:r>
              <a:rPr lang="zh-CN" altLang="en-US" sz="2800" dirty="0">
                <a:latin typeface="+mj-ea"/>
                <a:ea typeface="+mj-ea"/>
                <a:cs typeface="+mj-ea"/>
                <a:sym typeface="+mn-ea"/>
              </a:rPr>
              <a:t>是一种低功耗、</a:t>
            </a:r>
            <a:r>
              <a:rPr lang="en-US" altLang="zh-CN" sz="2800" dirty="0">
                <a:latin typeface="+mj-ea"/>
                <a:ea typeface="+mj-ea"/>
                <a:cs typeface="+mj-ea"/>
                <a:sym typeface="+mn-ea"/>
              </a:rPr>
              <a:t>BCD</a:t>
            </a:r>
            <a:r>
              <a:rPr lang="zh-CN" altLang="en-US" sz="2800" dirty="0">
                <a:latin typeface="+mj-ea"/>
                <a:ea typeface="+mj-ea"/>
                <a:cs typeface="+mj-ea"/>
                <a:sym typeface="+mn-ea"/>
              </a:rPr>
              <a:t>码的</a:t>
            </a:r>
            <a:r>
              <a:rPr lang="en-US" altLang="zh-CN" sz="2800" dirty="0">
                <a:latin typeface="+mj-ea"/>
                <a:ea typeface="+mj-ea"/>
                <a:cs typeface="+mj-ea"/>
                <a:sym typeface="+mn-ea"/>
              </a:rPr>
              <a:t>8</a:t>
            </a:r>
            <a:r>
              <a:rPr lang="zh-CN" altLang="en-US" sz="2800" dirty="0">
                <a:latin typeface="+mj-ea"/>
                <a:ea typeface="+mj-ea"/>
                <a:cs typeface="+mj-ea"/>
                <a:sym typeface="+mn-ea"/>
              </a:rPr>
              <a:t>引脚实时时钟芯片。</a:t>
            </a:r>
          </a:p>
        </p:txBody>
      </p:sp>
    </p:spTree>
    <p:extLst>
      <p:ext uri="{BB962C8B-B14F-4D97-AF65-F5344CB8AC3E}">
        <p14:creationId xmlns:p14="http://schemas.microsoft.com/office/powerpoint/2010/main" val="29386288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6557626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ArduinoDS1307</a:t>
            </a:r>
            <a:r>
              <a:rPr lang="zh-CN" altLang="en-US" sz="2800" dirty="0">
                <a:latin typeface="+mj-ea"/>
                <a:ea typeface="+mj-ea"/>
                <a:cs typeface="+mj-ea"/>
                <a:sym typeface="+mn-ea"/>
              </a:rPr>
              <a:t>实时时钟模块电路原理图如图。</a:t>
            </a:r>
          </a:p>
        </p:txBody>
      </p:sp>
      <p:pic>
        <p:nvPicPr>
          <p:cNvPr id="7" name="图片 6">
            <a:extLst>
              <a:ext uri="{FF2B5EF4-FFF2-40B4-BE49-F238E27FC236}">
                <a16:creationId xmlns:a16="http://schemas.microsoft.com/office/drawing/2014/main" id="{C12323B7-B371-4BB4-B833-B0DCCFCFEE88}"/>
              </a:ext>
            </a:extLst>
          </p:cNvPr>
          <p:cNvPicPr/>
          <p:nvPr/>
        </p:nvPicPr>
        <p:blipFill>
          <a:blip r:embed="rId2"/>
          <a:stretch>
            <a:fillRect/>
          </a:stretch>
        </p:blipFill>
        <p:spPr>
          <a:xfrm>
            <a:off x="4997574" y="1473124"/>
            <a:ext cx="6427018" cy="5304840"/>
          </a:xfrm>
          <a:prstGeom prst="rect">
            <a:avLst/>
          </a:prstGeom>
          <a:noFill/>
          <a:ln w="9525">
            <a:noFill/>
          </a:ln>
        </p:spPr>
      </p:pic>
    </p:spTree>
    <p:extLst>
      <p:ext uri="{BB962C8B-B14F-4D97-AF65-F5344CB8AC3E}">
        <p14:creationId xmlns:p14="http://schemas.microsoft.com/office/powerpoint/2010/main" val="27595364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99063" y="1054100"/>
            <a:ext cx="12237759"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ArduinoDS1307</a:t>
            </a:r>
            <a:r>
              <a:rPr lang="zh-CN" altLang="en-US" sz="2800" dirty="0">
                <a:latin typeface="+mj-ea"/>
                <a:ea typeface="+mj-ea"/>
                <a:cs typeface="+mj-ea"/>
                <a:sym typeface="+mn-ea"/>
              </a:rPr>
              <a:t>实时时钟模块的可视化程序可视化命令</a:t>
            </a:r>
          </a:p>
        </p:txBody>
      </p:sp>
      <p:pic>
        <p:nvPicPr>
          <p:cNvPr id="10" name="图片 9">
            <a:extLst>
              <a:ext uri="{FF2B5EF4-FFF2-40B4-BE49-F238E27FC236}">
                <a16:creationId xmlns:a16="http://schemas.microsoft.com/office/drawing/2014/main" id="{F61C209B-EF81-40F7-A41D-3384FC0BF628}"/>
              </a:ext>
            </a:extLst>
          </p:cNvPr>
          <p:cNvPicPr/>
          <p:nvPr/>
        </p:nvPicPr>
        <p:blipFill>
          <a:blip r:embed="rId2"/>
          <a:stretch>
            <a:fillRect/>
          </a:stretch>
        </p:blipFill>
        <p:spPr>
          <a:xfrm>
            <a:off x="2121234" y="2204864"/>
            <a:ext cx="7935206" cy="4428886"/>
          </a:xfrm>
          <a:prstGeom prst="rect">
            <a:avLst/>
          </a:prstGeom>
          <a:noFill/>
          <a:ln w="9525">
            <a:noFill/>
          </a:ln>
        </p:spPr>
      </p:pic>
    </p:spTree>
    <p:extLst>
      <p:ext uri="{BB962C8B-B14F-4D97-AF65-F5344CB8AC3E}">
        <p14:creationId xmlns:p14="http://schemas.microsoft.com/office/powerpoint/2010/main" val="427996855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3086548" y="1805061"/>
            <a:ext cx="6285815"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ArduinoDS1307</a:t>
            </a:r>
            <a:r>
              <a:rPr lang="zh-CN" altLang="en-US" sz="2800" dirty="0">
                <a:latin typeface="+mj-ea"/>
                <a:ea typeface="+mj-ea"/>
                <a:cs typeface="+mj-ea"/>
                <a:sym typeface="+mn-ea"/>
              </a:rPr>
              <a:t>实时时钟模块的应用实例与前面</a:t>
            </a:r>
            <a:r>
              <a:rPr lang="en-US" altLang="zh-CN" sz="2800" dirty="0">
                <a:latin typeface="+mj-ea"/>
                <a:ea typeface="+mj-ea"/>
                <a:cs typeface="+mj-ea"/>
                <a:sym typeface="+mn-ea"/>
              </a:rPr>
              <a:t>Arduino16×2</a:t>
            </a:r>
            <a:r>
              <a:rPr lang="zh-CN" altLang="en-US" sz="2800" dirty="0">
                <a:latin typeface="+mj-ea"/>
                <a:ea typeface="+mj-ea"/>
                <a:cs typeface="+mj-ea"/>
                <a:sym typeface="+mn-ea"/>
              </a:rPr>
              <a:t>字符型液晶显示器的应用实例一样，具体详见</a:t>
            </a:r>
            <a:r>
              <a:rPr lang="en-US" altLang="zh-CN" sz="2800" dirty="0">
                <a:latin typeface="+mj-ea"/>
                <a:ea typeface="+mj-ea"/>
                <a:cs typeface="+mj-ea"/>
                <a:sym typeface="+mn-ea"/>
              </a:rPr>
              <a:t>Arduino16×2</a:t>
            </a:r>
            <a:r>
              <a:rPr lang="zh-CN" altLang="en-US" sz="2800" dirty="0">
                <a:latin typeface="+mj-ea"/>
                <a:ea typeface="+mj-ea"/>
                <a:cs typeface="+mj-ea"/>
                <a:sym typeface="+mn-ea"/>
              </a:rPr>
              <a:t>字符型液晶显示器的应用实例。</a:t>
            </a:r>
          </a:p>
        </p:txBody>
      </p:sp>
    </p:spTree>
    <p:extLst>
      <p:ext uri="{BB962C8B-B14F-4D97-AF65-F5344CB8AC3E}">
        <p14:creationId xmlns:p14="http://schemas.microsoft.com/office/powerpoint/2010/main" val="2750033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3.2.19  Arduino</a:t>
            </a:r>
            <a:r>
              <a:rPr lang="zh-CN" altLang="en-US" sz="4000" dirty="0">
                <a:latin typeface="+mj-ea"/>
                <a:ea typeface="+mj-ea"/>
                <a:cs typeface="+mj-ea"/>
                <a:sym typeface="+mn-ea"/>
              </a:rPr>
              <a:t>旋转角度传感器</a:t>
            </a:r>
            <a:endParaRPr lang="en-US" altLang="zh-CN" sz="4000" dirty="0">
              <a:solidFill>
                <a:srgbClr val="20517C"/>
              </a:solidFill>
              <a:sym typeface="+mn-ea"/>
            </a:endParaRPr>
          </a:p>
        </p:txBody>
      </p:sp>
    </p:spTree>
    <p:extLst>
      <p:ext uri="{BB962C8B-B14F-4D97-AF65-F5344CB8AC3E}">
        <p14:creationId xmlns:p14="http://schemas.microsoft.com/office/powerpoint/2010/main" val="192594819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a:t>
            </a:r>
            <a:r>
              <a:rPr lang="zh-CN" altLang="en-US" sz="4400" dirty="0">
                <a:latin typeface="+mj-ea"/>
                <a:ea typeface="+mj-ea"/>
                <a:cs typeface="+mj-ea"/>
                <a:sym typeface="+mn-ea"/>
              </a:rPr>
              <a:t>旋转角度传感器</a:t>
            </a:r>
            <a:endParaRPr lang="en-US" altLang="zh-CN" sz="4400" dirty="0">
              <a:sym typeface="+mn-ea"/>
            </a:endParaRPr>
          </a:p>
        </p:txBody>
      </p:sp>
      <p:sp>
        <p:nvSpPr>
          <p:cNvPr id="23" name="矩形 22"/>
          <p:cNvSpPr/>
          <p:nvPr/>
        </p:nvSpPr>
        <p:spPr>
          <a:xfrm>
            <a:off x="1187624" y="1556792"/>
            <a:ext cx="9816752"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旋转角度传感器模块是基于可调电位计工作原理所设计，其不仅可以做为可调电阻控制电机转速，还可以在其旋转头部安装单摆轮，测量倾角，旋转角度从</a:t>
            </a:r>
            <a:r>
              <a:rPr lang="en-US" altLang="zh-CN" sz="2800" dirty="0">
                <a:latin typeface="+mj-ea"/>
                <a:ea typeface="+mj-ea"/>
                <a:cs typeface="+mj-ea"/>
                <a:sym typeface="+mn-ea"/>
              </a:rPr>
              <a:t>0</a:t>
            </a:r>
            <a:r>
              <a:rPr lang="zh-CN" altLang="en-US" sz="2800" dirty="0">
                <a:latin typeface="+mj-ea"/>
                <a:ea typeface="+mj-ea"/>
                <a:cs typeface="+mj-ea"/>
                <a:sym typeface="+mn-ea"/>
              </a:rPr>
              <a:t>到</a:t>
            </a:r>
            <a:r>
              <a:rPr lang="en-US" altLang="zh-CN" sz="2800" dirty="0">
                <a:latin typeface="+mj-ea"/>
                <a:ea typeface="+mj-ea"/>
                <a:cs typeface="+mj-ea"/>
                <a:sym typeface="+mn-ea"/>
              </a:rPr>
              <a:t>300</a:t>
            </a:r>
            <a:r>
              <a:rPr lang="zh-CN" altLang="en-US" sz="2800" dirty="0">
                <a:latin typeface="+mj-ea"/>
                <a:ea typeface="+mj-ea"/>
                <a:cs typeface="+mj-ea"/>
                <a:sym typeface="+mn-ea"/>
              </a:rPr>
              <a:t>度。</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电位器是具有三个引出端、阻值可按某种变化规律调节的电阻元件。电位器通常由电阻体和可移动的电刷组成。当电刷沿电阻体移动时，在输出端即获得与位移量成一定关系的电阻值或电压。电位器既可作三端元件使用也可作二端元件使用。</a:t>
            </a:r>
          </a:p>
        </p:txBody>
      </p:sp>
    </p:spTree>
    <p:extLst>
      <p:ext uri="{BB962C8B-B14F-4D97-AF65-F5344CB8AC3E}">
        <p14:creationId xmlns:p14="http://schemas.microsoft.com/office/powerpoint/2010/main" val="30534837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99792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168352"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该电路程序由三部分组成，即初始化程序模块</a:t>
            </a:r>
            <a:r>
              <a:rPr lang="en-US" altLang="zh-CN" sz="2800" dirty="0">
                <a:latin typeface="+mj-ea"/>
                <a:ea typeface="+mj-ea"/>
                <a:cs typeface="+mj-ea"/>
                <a:sym typeface="+mn-ea"/>
              </a:rPr>
              <a:t>SETUP</a:t>
            </a:r>
            <a:r>
              <a:rPr lang="zh-CN" altLang="en-US" sz="2800" dirty="0">
                <a:latin typeface="+mj-ea"/>
                <a:ea typeface="+mj-ea"/>
                <a:cs typeface="+mj-ea"/>
                <a:sym typeface="+mn-ea"/>
              </a:rPr>
              <a:t>、主循环程序</a:t>
            </a:r>
            <a:r>
              <a:rPr lang="en-US" altLang="zh-CN" sz="2800" dirty="0">
                <a:latin typeface="+mj-ea"/>
                <a:ea typeface="+mj-ea"/>
                <a:cs typeface="+mj-ea"/>
                <a:sym typeface="+mn-ea"/>
              </a:rPr>
              <a:t>LOOP</a:t>
            </a:r>
            <a:r>
              <a:rPr lang="zh-CN" altLang="en-US" sz="2800" dirty="0">
                <a:latin typeface="+mj-ea"/>
                <a:ea typeface="+mj-ea"/>
                <a:cs typeface="+mj-ea"/>
                <a:sym typeface="+mn-ea"/>
              </a:rPr>
              <a:t>、</a:t>
            </a:r>
            <a:r>
              <a:rPr lang="en-US" altLang="zh-CN" sz="2800" dirty="0" err="1">
                <a:latin typeface="+mj-ea"/>
                <a:ea typeface="+mj-ea"/>
                <a:cs typeface="+mj-ea"/>
                <a:sym typeface="+mn-ea"/>
              </a:rPr>
              <a:t>additionalFunctions</a:t>
            </a:r>
            <a:r>
              <a:rPr lang="zh-CN" altLang="en-US" sz="2800" dirty="0">
                <a:latin typeface="+mj-ea"/>
                <a:ea typeface="+mj-ea"/>
                <a:cs typeface="+mj-ea"/>
                <a:sym typeface="+mn-ea"/>
              </a:rPr>
              <a:t>子程序。</a:t>
            </a:r>
          </a:p>
        </p:txBody>
      </p:sp>
      <p:pic>
        <p:nvPicPr>
          <p:cNvPr id="7" name="图片 6">
            <a:extLst>
              <a:ext uri="{FF2B5EF4-FFF2-40B4-BE49-F238E27FC236}">
                <a16:creationId xmlns:a16="http://schemas.microsoft.com/office/drawing/2014/main" id="{B81390E1-FB0F-4090-970D-1554F42B7152}"/>
              </a:ext>
            </a:extLst>
          </p:cNvPr>
          <p:cNvPicPr/>
          <p:nvPr/>
        </p:nvPicPr>
        <p:blipFill>
          <a:blip r:embed="rId2"/>
          <a:stretch>
            <a:fillRect/>
          </a:stretch>
        </p:blipFill>
        <p:spPr>
          <a:xfrm>
            <a:off x="5951984" y="1141820"/>
            <a:ext cx="4199655" cy="5430430"/>
          </a:xfrm>
          <a:prstGeom prst="rect">
            <a:avLst/>
          </a:prstGeom>
        </p:spPr>
      </p:pic>
    </p:spTree>
    <p:extLst>
      <p:ext uri="{BB962C8B-B14F-4D97-AF65-F5344CB8AC3E}">
        <p14:creationId xmlns:p14="http://schemas.microsoft.com/office/powerpoint/2010/main" val="9368892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旋转角度传感器模块电路原理图如图。</a:t>
            </a:r>
          </a:p>
        </p:txBody>
      </p:sp>
      <p:pic>
        <p:nvPicPr>
          <p:cNvPr id="8" name="图片 7">
            <a:extLst>
              <a:ext uri="{FF2B5EF4-FFF2-40B4-BE49-F238E27FC236}">
                <a16:creationId xmlns:a16="http://schemas.microsoft.com/office/drawing/2014/main" id="{BE4937C5-9080-48D4-B307-DABCE6F4F09E}"/>
              </a:ext>
            </a:extLst>
          </p:cNvPr>
          <p:cNvPicPr/>
          <p:nvPr/>
        </p:nvPicPr>
        <p:blipFill>
          <a:blip r:embed="rId2"/>
          <a:stretch>
            <a:fillRect/>
          </a:stretch>
        </p:blipFill>
        <p:spPr>
          <a:xfrm rot="5400000">
            <a:off x="5286309" y="619243"/>
            <a:ext cx="4708586" cy="6415851"/>
          </a:xfrm>
          <a:prstGeom prst="rect">
            <a:avLst/>
          </a:prstGeom>
          <a:noFill/>
          <a:ln w="9525">
            <a:noFill/>
          </a:ln>
        </p:spPr>
      </p:pic>
    </p:spTree>
    <p:extLst>
      <p:ext uri="{BB962C8B-B14F-4D97-AF65-F5344CB8AC3E}">
        <p14:creationId xmlns:p14="http://schemas.microsoft.com/office/powerpoint/2010/main" val="24797485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054100"/>
            <a:ext cx="11743751"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旋转角度传感器模块的可视化程序可视化命令包括：读取角度和读取</a:t>
            </a:r>
            <a:r>
              <a:rPr lang="en-US" altLang="zh-CN" sz="2800" dirty="0">
                <a:latin typeface="+mj-ea"/>
                <a:ea typeface="+mj-ea"/>
                <a:cs typeface="+mj-ea"/>
                <a:sym typeface="+mn-ea"/>
              </a:rPr>
              <a:t>ADC</a:t>
            </a:r>
            <a:r>
              <a:rPr lang="zh-CN" altLang="en-US" sz="2800" dirty="0">
                <a:latin typeface="+mj-ea"/>
                <a:ea typeface="+mj-ea"/>
                <a:cs typeface="+mj-ea"/>
                <a:sym typeface="+mn-ea"/>
              </a:rPr>
              <a:t>的原始值。</a:t>
            </a:r>
          </a:p>
        </p:txBody>
      </p:sp>
      <p:pic>
        <p:nvPicPr>
          <p:cNvPr id="7" name="图片 6">
            <a:extLst>
              <a:ext uri="{FF2B5EF4-FFF2-40B4-BE49-F238E27FC236}">
                <a16:creationId xmlns:a16="http://schemas.microsoft.com/office/drawing/2014/main" id="{13CC44EF-A3FE-44A5-B42A-18394F93588D}"/>
              </a:ext>
            </a:extLst>
          </p:cNvPr>
          <p:cNvPicPr/>
          <p:nvPr/>
        </p:nvPicPr>
        <p:blipFill>
          <a:blip r:embed="rId2"/>
          <a:stretch>
            <a:fillRect/>
          </a:stretch>
        </p:blipFill>
        <p:spPr>
          <a:xfrm>
            <a:off x="3070170" y="2348557"/>
            <a:ext cx="8629759" cy="4283373"/>
          </a:xfrm>
          <a:prstGeom prst="rect">
            <a:avLst/>
          </a:prstGeom>
          <a:noFill/>
          <a:ln w="9525">
            <a:noFill/>
          </a:ln>
        </p:spPr>
      </p:pic>
    </p:spTree>
    <p:extLst>
      <p:ext uri="{BB962C8B-B14F-4D97-AF65-F5344CB8AC3E}">
        <p14:creationId xmlns:p14="http://schemas.microsoft.com/office/powerpoint/2010/main" val="35144551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目标功能：利用</a:t>
            </a:r>
            <a:r>
              <a:rPr lang="en-US" altLang="zh-CN" sz="2800" dirty="0">
                <a:latin typeface="+mj-ea"/>
                <a:ea typeface="+mj-ea"/>
                <a:cs typeface="+mj-ea"/>
                <a:sym typeface="+mn-ea"/>
              </a:rPr>
              <a:t>Arduino</a:t>
            </a:r>
            <a:r>
              <a:rPr lang="zh-CN" altLang="en-US" sz="2800" dirty="0">
                <a:latin typeface="+mj-ea"/>
                <a:ea typeface="+mj-ea"/>
                <a:cs typeface="+mj-ea"/>
                <a:sym typeface="+mn-ea"/>
              </a:rPr>
              <a:t>旋转角度传感器模块来控制电机转速。</a:t>
            </a:r>
          </a:p>
        </p:txBody>
      </p:sp>
      <p:pic>
        <p:nvPicPr>
          <p:cNvPr id="8" name="图片 7">
            <a:extLst>
              <a:ext uri="{FF2B5EF4-FFF2-40B4-BE49-F238E27FC236}">
                <a16:creationId xmlns:a16="http://schemas.microsoft.com/office/drawing/2014/main" id="{F79FB3BD-EE34-4AF0-A7E7-DDB200767A65}"/>
              </a:ext>
            </a:extLst>
          </p:cNvPr>
          <p:cNvPicPr/>
          <p:nvPr/>
        </p:nvPicPr>
        <p:blipFill>
          <a:blip r:embed="rId2"/>
          <a:stretch>
            <a:fillRect/>
          </a:stretch>
        </p:blipFill>
        <p:spPr>
          <a:xfrm>
            <a:off x="4583832" y="2156767"/>
            <a:ext cx="7192778" cy="4241002"/>
          </a:xfrm>
          <a:prstGeom prst="rect">
            <a:avLst/>
          </a:prstGeom>
          <a:noFill/>
          <a:ln w="9525">
            <a:noFill/>
          </a:ln>
        </p:spPr>
      </p:pic>
    </p:spTree>
    <p:extLst>
      <p:ext uri="{BB962C8B-B14F-4D97-AF65-F5344CB8AC3E}">
        <p14:creationId xmlns:p14="http://schemas.microsoft.com/office/powerpoint/2010/main" val="7317183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6285815"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该电路的可视化程序由两部分组成，即主程序</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循环程序。</a:t>
            </a:r>
          </a:p>
        </p:txBody>
      </p:sp>
      <p:pic>
        <p:nvPicPr>
          <p:cNvPr id="7" name="图片 6">
            <a:extLst>
              <a:ext uri="{FF2B5EF4-FFF2-40B4-BE49-F238E27FC236}">
                <a16:creationId xmlns:a16="http://schemas.microsoft.com/office/drawing/2014/main" id="{676CE418-ED75-4AF6-8DA4-3EF9A70962DA}"/>
              </a:ext>
            </a:extLst>
          </p:cNvPr>
          <p:cNvPicPr/>
          <p:nvPr/>
        </p:nvPicPr>
        <p:blipFill>
          <a:blip r:embed="rId2"/>
          <a:stretch>
            <a:fillRect/>
          </a:stretch>
        </p:blipFill>
        <p:spPr>
          <a:xfrm>
            <a:off x="7248128" y="1188803"/>
            <a:ext cx="4176464" cy="5408847"/>
          </a:xfrm>
          <a:prstGeom prst="rect">
            <a:avLst/>
          </a:prstGeom>
          <a:noFill/>
          <a:ln w="9525">
            <a:noFill/>
          </a:ln>
        </p:spPr>
      </p:pic>
    </p:spTree>
    <p:extLst>
      <p:ext uri="{BB962C8B-B14F-4D97-AF65-F5344CB8AC3E}">
        <p14:creationId xmlns:p14="http://schemas.microsoft.com/office/powerpoint/2010/main" val="480264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10652859"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仿真结果：当</a:t>
            </a:r>
            <a:r>
              <a:rPr lang="en-US" altLang="zh-CN" sz="2800" dirty="0">
                <a:latin typeface="+mj-ea"/>
                <a:ea typeface="+mj-ea"/>
                <a:cs typeface="+mj-ea"/>
                <a:sym typeface="+mn-ea"/>
              </a:rPr>
              <a:t>Arduino</a:t>
            </a:r>
            <a:r>
              <a:rPr lang="zh-CN" altLang="en-US" sz="2800" dirty="0">
                <a:latin typeface="+mj-ea"/>
                <a:ea typeface="+mj-ea"/>
                <a:cs typeface="+mj-ea"/>
                <a:sym typeface="+mn-ea"/>
              </a:rPr>
              <a:t>旋转角度传感器模块为</a:t>
            </a:r>
            <a:r>
              <a:rPr lang="en-US" altLang="zh-CN" sz="2800" dirty="0">
                <a:latin typeface="+mj-ea"/>
                <a:ea typeface="+mj-ea"/>
                <a:cs typeface="+mj-ea"/>
                <a:sym typeface="+mn-ea"/>
              </a:rPr>
              <a:t>9%</a:t>
            </a:r>
            <a:r>
              <a:rPr lang="zh-CN" altLang="en-US" sz="2800" dirty="0">
                <a:latin typeface="+mj-ea"/>
                <a:ea typeface="+mj-ea"/>
                <a:cs typeface="+mj-ea"/>
                <a:sym typeface="+mn-ea"/>
              </a:rPr>
              <a:t>时，电机角速度为</a:t>
            </a:r>
            <a:r>
              <a:rPr lang="en-US" altLang="zh-CN" sz="2800" dirty="0">
                <a:latin typeface="+mj-ea"/>
                <a:ea typeface="+mj-ea"/>
                <a:cs typeface="+mj-ea"/>
                <a:sym typeface="+mn-ea"/>
              </a:rPr>
              <a:t>-73.6</a:t>
            </a:r>
            <a:r>
              <a:rPr lang="zh-CN" altLang="en-US" sz="2800" dirty="0">
                <a:latin typeface="+mj-ea"/>
                <a:ea typeface="+mj-ea"/>
                <a:cs typeface="+mj-ea"/>
                <a:sym typeface="+mn-ea"/>
              </a:rPr>
              <a:t>，此时液晶显示屏上显示</a:t>
            </a:r>
            <a:r>
              <a:rPr lang="en-US" altLang="zh-CN" sz="2800" dirty="0">
                <a:latin typeface="+mj-ea"/>
                <a:ea typeface="+mj-ea"/>
                <a:cs typeface="+mj-ea"/>
                <a:sym typeface="+mn-ea"/>
              </a:rPr>
              <a:t>Angle=-73.8 Deg</a:t>
            </a:r>
            <a:r>
              <a:rPr lang="zh-CN" altLang="en-US" sz="2800" dirty="0">
                <a:latin typeface="+mj-ea"/>
                <a:ea typeface="+mj-ea"/>
                <a:cs typeface="+mj-ea"/>
                <a:sym typeface="+mn-ea"/>
              </a:rPr>
              <a:t>。</a:t>
            </a:r>
          </a:p>
        </p:txBody>
      </p:sp>
      <p:pic>
        <p:nvPicPr>
          <p:cNvPr id="8" name="图片 7">
            <a:extLst>
              <a:ext uri="{FF2B5EF4-FFF2-40B4-BE49-F238E27FC236}">
                <a16:creationId xmlns:a16="http://schemas.microsoft.com/office/drawing/2014/main" id="{04274951-9D1D-4CCA-AAF6-C7DF148538BB}"/>
              </a:ext>
            </a:extLst>
          </p:cNvPr>
          <p:cNvPicPr/>
          <p:nvPr/>
        </p:nvPicPr>
        <p:blipFill>
          <a:blip r:embed="rId2"/>
          <a:stretch>
            <a:fillRect/>
          </a:stretch>
        </p:blipFill>
        <p:spPr>
          <a:xfrm>
            <a:off x="1343472" y="2924944"/>
            <a:ext cx="9577064" cy="3870720"/>
          </a:xfrm>
          <a:prstGeom prst="rect">
            <a:avLst/>
          </a:prstGeom>
          <a:noFill/>
          <a:ln w="9525">
            <a:noFill/>
          </a:ln>
        </p:spPr>
      </p:pic>
    </p:spTree>
    <p:extLst>
      <p:ext uri="{BB962C8B-B14F-4D97-AF65-F5344CB8AC3E}">
        <p14:creationId xmlns:p14="http://schemas.microsoft.com/office/powerpoint/2010/main" val="42158042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3.2.20  SPI</a:t>
            </a:r>
            <a:r>
              <a:rPr lang="zh-CN" altLang="en-US" sz="4000" dirty="0">
                <a:latin typeface="+mj-ea"/>
                <a:ea typeface="+mj-ea"/>
                <a:cs typeface="+mj-ea"/>
                <a:sym typeface="+mn-ea"/>
              </a:rPr>
              <a:t>接口的</a:t>
            </a:r>
            <a:r>
              <a:rPr lang="en-US" altLang="zh-CN" sz="4000" dirty="0">
                <a:latin typeface="+mj-ea"/>
                <a:ea typeface="+mj-ea"/>
                <a:cs typeface="+mj-ea"/>
                <a:sym typeface="+mn-ea"/>
              </a:rPr>
              <a:t>SD</a:t>
            </a:r>
            <a:r>
              <a:rPr lang="zh-CN" altLang="en-US" sz="4000" dirty="0">
                <a:latin typeface="+mj-ea"/>
                <a:ea typeface="+mj-ea"/>
                <a:cs typeface="+mj-ea"/>
                <a:sym typeface="+mn-ea"/>
              </a:rPr>
              <a:t>卡模块</a:t>
            </a:r>
            <a:endParaRPr lang="en-US" altLang="zh-CN" sz="4000" dirty="0">
              <a:solidFill>
                <a:srgbClr val="20517C"/>
              </a:solidFill>
              <a:sym typeface="+mn-ea"/>
            </a:endParaRPr>
          </a:p>
        </p:txBody>
      </p:sp>
    </p:spTree>
    <p:extLst>
      <p:ext uri="{BB962C8B-B14F-4D97-AF65-F5344CB8AC3E}">
        <p14:creationId xmlns:p14="http://schemas.microsoft.com/office/powerpoint/2010/main" val="31138934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SPI</a:t>
            </a:r>
            <a:r>
              <a:rPr lang="zh-CN" altLang="en-US" sz="4400" dirty="0">
                <a:latin typeface="+mj-ea"/>
                <a:ea typeface="+mj-ea"/>
                <a:cs typeface="+mj-ea"/>
                <a:sym typeface="+mn-ea"/>
              </a:rPr>
              <a:t>接口的</a:t>
            </a:r>
            <a:r>
              <a:rPr lang="en-US" altLang="zh-CN" sz="4400" dirty="0">
                <a:latin typeface="+mj-ea"/>
                <a:ea typeface="+mj-ea"/>
                <a:cs typeface="+mj-ea"/>
                <a:sym typeface="+mn-ea"/>
              </a:rPr>
              <a:t>SD</a:t>
            </a:r>
            <a:r>
              <a:rPr lang="zh-CN" altLang="en-US" sz="4400" dirty="0">
                <a:latin typeface="+mj-ea"/>
                <a:ea typeface="+mj-ea"/>
                <a:cs typeface="+mj-ea"/>
                <a:sym typeface="+mn-ea"/>
              </a:rPr>
              <a:t>卡模块</a:t>
            </a:r>
            <a:endParaRPr lang="en-US" altLang="zh-CN" sz="4400" dirty="0">
              <a:sym typeface="+mn-ea"/>
            </a:endParaRPr>
          </a:p>
        </p:txBody>
      </p:sp>
      <p:sp>
        <p:nvSpPr>
          <p:cNvPr id="23" name="矩形 22"/>
          <p:cNvSpPr/>
          <p:nvPr/>
        </p:nvSpPr>
        <p:spPr>
          <a:xfrm>
            <a:off x="1187624" y="1556792"/>
            <a:ext cx="9816752"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SD</a:t>
            </a:r>
            <a:r>
              <a:rPr lang="zh-CN" altLang="en-US" sz="2800" dirty="0">
                <a:latin typeface="+mj-ea"/>
                <a:ea typeface="+mj-ea"/>
                <a:cs typeface="+mj-ea"/>
                <a:sym typeface="+mn-ea"/>
              </a:rPr>
              <a:t>卡具有体积小、容量大、数据传输快、移动灵活、安全性能好以及兼容</a:t>
            </a:r>
            <a:r>
              <a:rPr lang="en-US" altLang="zh-CN" sz="2800" dirty="0">
                <a:latin typeface="+mj-ea"/>
                <a:ea typeface="+mj-ea"/>
                <a:cs typeface="+mj-ea"/>
                <a:sym typeface="+mn-ea"/>
              </a:rPr>
              <a:t>MMC</a:t>
            </a:r>
            <a:r>
              <a:rPr lang="zh-CN" altLang="en-US" sz="2800" dirty="0">
                <a:latin typeface="+mj-ea"/>
                <a:ea typeface="+mj-ea"/>
                <a:cs typeface="+mj-ea"/>
                <a:sym typeface="+mn-ea"/>
              </a:rPr>
              <a:t>卡等特点，广泛地应用于数码相机、</a:t>
            </a:r>
            <a:r>
              <a:rPr lang="en-US" altLang="zh-CN" sz="2800" dirty="0">
                <a:latin typeface="+mj-ea"/>
                <a:ea typeface="+mj-ea"/>
                <a:cs typeface="+mj-ea"/>
                <a:sym typeface="+mn-ea"/>
              </a:rPr>
              <a:t>PDA</a:t>
            </a:r>
            <a:r>
              <a:rPr lang="zh-CN" altLang="en-US" sz="2800" dirty="0">
                <a:latin typeface="+mj-ea"/>
                <a:ea typeface="+mj-ea"/>
                <a:cs typeface="+mj-ea"/>
                <a:sym typeface="+mn-ea"/>
              </a:rPr>
              <a:t>和多媒体播放器等便携式装置上。</a:t>
            </a:r>
            <a:r>
              <a:rPr lang="en-US" altLang="zh-CN" sz="2800" dirty="0">
                <a:latin typeface="+mj-ea"/>
                <a:ea typeface="+mj-ea"/>
                <a:cs typeface="+mj-ea"/>
                <a:sym typeface="+mn-ea"/>
              </a:rPr>
              <a:t>SD</a:t>
            </a:r>
            <a:r>
              <a:rPr lang="zh-CN" altLang="en-US" sz="2800" dirty="0">
                <a:latin typeface="+mj-ea"/>
                <a:ea typeface="+mj-ea"/>
                <a:cs typeface="+mj-ea"/>
                <a:sym typeface="+mn-ea"/>
              </a:rPr>
              <a:t>卡有</a:t>
            </a:r>
            <a:r>
              <a:rPr lang="en-US" altLang="zh-CN" sz="2800" dirty="0">
                <a:latin typeface="+mj-ea"/>
                <a:ea typeface="+mj-ea"/>
                <a:cs typeface="+mj-ea"/>
                <a:sym typeface="+mn-ea"/>
              </a:rPr>
              <a:t>SD</a:t>
            </a:r>
            <a:r>
              <a:rPr lang="zh-CN" altLang="en-US" sz="2800" dirty="0">
                <a:latin typeface="+mj-ea"/>
                <a:ea typeface="+mj-ea"/>
                <a:cs typeface="+mj-ea"/>
                <a:sym typeface="+mn-ea"/>
              </a:rPr>
              <a:t>和</a:t>
            </a:r>
            <a:r>
              <a:rPr lang="en-US" altLang="zh-CN" sz="2800" dirty="0">
                <a:latin typeface="+mj-ea"/>
                <a:ea typeface="+mj-ea"/>
                <a:cs typeface="+mj-ea"/>
                <a:sym typeface="+mn-ea"/>
              </a:rPr>
              <a:t>SPI</a:t>
            </a:r>
            <a:r>
              <a:rPr lang="zh-CN" altLang="en-US" sz="2800" dirty="0">
                <a:latin typeface="+mj-ea"/>
                <a:ea typeface="+mj-ea"/>
                <a:cs typeface="+mj-ea"/>
                <a:sym typeface="+mn-ea"/>
              </a:rPr>
              <a:t>两种工作模式，相对于</a:t>
            </a:r>
            <a:r>
              <a:rPr lang="en-US" altLang="zh-CN" sz="2800" dirty="0">
                <a:latin typeface="+mj-ea"/>
                <a:ea typeface="+mj-ea"/>
                <a:cs typeface="+mj-ea"/>
                <a:sym typeface="+mn-ea"/>
              </a:rPr>
              <a:t>SD</a:t>
            </a:r>
            <a:r>
              <a:rPr lang="zh-CN" altLang="en-US" sz="2800" dirty="0">
                <a:latin typeface="+mj-ea"/>
                <a:ea typeface="+mj-ea"/>
                <a:cs typeface="+mj-ea"/>
                <a:sym typeface="+mn-ea"/>
              </a:rPr>
              <a:t>模式，</a:t>
            </a:r>
            <a:r>
              <a:rPr lang="en-US" altLang="zh-CN" sz="2800" dirty="0">
                <a:latin typeface="+mj-ea"/>
                <a:ea typeface="+mj-ea"/>
                <a:cs typeface="+mj-ea"/>
                <a:sym typeface="+mn-ea"/>
              </a:rPr>
              <a:t>SPI</a:t>
            </a:r>
            <a:r>
              <a:rPr lang="zh-CN" altLang="en-US" sz="2800" dirty="0">
                <a:latin typeface="+mj-ea"/>
                <a:ea typeface="+mj-ea"/>
                <a:cs typeface="+mj-ea"/>
                <a:sym typeface="+mn-ea"/>
              </a:rPr>
              <a:t>模式可以简化主机设计，降低成本。</a:t>
            </a:r>
          </a:p>
        </p:txBody>
      </p:sp>
    </p:spTree>
    <p:extLst>
      <p:ext uri="{BB962C8B-B14F-4D97-AF65-F5344CB8AC3E}">
        <p14:creationId xmlns:p14="http://schemas.microsoft.com/office/powerpoint/2010/main" val="11047289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4046158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SPI</a:t>
            </a:r>
            <a:r>
              <a:rPr lang="zh-CN" altLang="en-US" sz="2800" dirty="0">
                <a:latin typeface="+mj-ea"/>
                <a:ea typeface="+mj-ea"/>
                <a:cs typeface="+mj-ea"/>
                <a:sym typeface="+mn-ea"/>
              </a:rPr>
              <a:t>接口的</a:t>
            </a:r>
            <a:r>
              <a:rPr lang="en-US" altLang="zh-CN" sz="2800" dirty="0">
                <a:latin typeface="+mj-ea"/>
                <a:ea typeface="+mj-ea"/>
                <a:cs typeface="+mj-ea"/>
                <a:sym typeface="+mn-ea"/>
              </a:rPr>
              <a:t>SD</a:t>
            </a:r>
            <a:r>
              <a:rPr lang="zh-CN" altLang="en-US" sz="2800" dirty="0">
                <a:latin typeface="+mj-ea"/>
                <a:ea typeface="+mj-ea"/>
                <a:cs typeface="+mj-ea"/>
                <a:sym typeface="+mn-ea"/>
              </a:rPr>
              <a:t>卡模块电路原理图如图。</a:t>
            </a:r>
          </a:p>
        </p:txBody>
      </p:sp>
      <p:pic>
        <p:nvPicPr>
          <p:cNvPr id="7" name="图片 6">
            <a:extLst>
              <a:ext uri="{FF2B5EF4-FFF2-40B4-BE49-F238E27FC236}">
                <a16:creationId xmlns:a16="http://schemas.microsoft.com/office/drawing/2014/main" id="{12627320-FFEA-45B9-9DEC-8C56B32C2F75}"/>
              </a:ext>
            </a:extLst>
          </p:cNvPr>
          <p:cNvPicPr/>
          <p:nvPr/>
        </p:nvPicPr>
        <p:blipFill>
          <a:blip r:embed="rId2"/>
          <a:stretch>
            <a:fillRect/>
          </a:stretch>
        </p:blipFill>
        <p:spPr>
          <a:xfrm>
            <a:off x="3935759" y="1472876"/>
            <a:ext cx="7825823" cy="5124774"/>
          </a:xfrm>
          <a:prstGeom prst="rect">
            <a:avLst/>
          </a:prstGeom>
          <a:noFill/>
          <a:ln w="9525">
            <a:noFill/>
          </a:ln>
        </p:spPr>
      </p:pic>
    </p:spTree>
    <p:extLst>
      <p:ext uri="{BB962C8B-B14F-4D97-AF65-F5344CB8AC3E}">
        <p14:creationId xmlns:p14="http://schemas.microsoft.com/office/powerpoint/2010/main" val="302544817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054100"/>
            <a:ext cx="6189087" cy="583320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具有</a:t>
            </a:r>
            <a:r>
              <a:rPr lang="en-US" altLang="zh-CN" sz="2800" dirty="0">
                <a:latin typeface="+mj-ea"/>
                <a:ea typeface="+mj-ea"/>
                <a:cs typeface="+mj-ea"/>
                <a:sym typeface="+mn-ea"/>
              </a:rPr>
              <a:t>SPI</a:t>
            </a:r>
            <a:r>
              <a:rPr lang="zh-CN" altLang="en-US" sz="2800" dirty="0">
                <a:latin typeface="+mj-ea"/>
                <a:ea typeface="+mj-ea"/>
                <a:cs typeface="+mj-ea"/>
                <a:sym typeface="+mn-ea"/>
              </a:rPr>
              <a:t>接口的</a:t>
            </a:r>
            <a:r>
              <a:rPr lang="en-US" altLang="zh-CN" sz="2800" dirty="0">
                <a:latin typeface="+mj-ea"/>
                <a:ea typeface="+mj-ea"/>
                <a:cs typeface="+mj-ea"/>
                <a:sym typeface="+mn-ea"/>
              </a:rPr>
              <a:t>SD</a:t>
            </a:r>
            <a:r>
              <a:rPr lang="zh-CN" altLang="en-US" sz="2800" dirty="0">
                <a:latin typeface="+mj-ea"/>
                <a:ea typeface="+mj-ea"/>
                <a:cs typeface="+mj-ea"/>
                <a:sym typeface="+mn-ea"/>
              </a:rPr>
              <a:t>卡模块的可视化程序可视化命令，包括：打开文件模块、关闭文件模块、删除文件模块、创建目录模块、删除目录模块、刷新数据模块、读取带分隔符的数据模块、读取一行模块、写入数据模块（具有逗号分隔符的数据）、写具有逗号分隔符的数据并换行、输出数据及输出数据并换行。</a:t>
            </a:r>
          </a:p>
        </p:txBody>
      </p:sp>
      <p:pic>
        <p:nvPicPr>
          <p:cNvPr id="8" name="图片 7">
            <a:extLst>
              <a:ext uri="{FF2B5EF4-FFF2-40B4-BE49-F238E27FC236}">
                <a16:creationId xmlns:a16="http://schemas.microsoft.com/office/drawing/2014/main" id="{B548CA29-2C83-40A0-B2D5-45169100939F}"/>
              </a:ext>
            </a:extLst>
          </p:cNvPr>
          <p:cNvPicPr/>
          <p:nvPr/>
        </p:nvPicPr>
        <p:blipFill>
          <a:blip r:embed="rId2"/>
          <a:stretch>
            <a:fillRect/>
          </a:stretch>
        </p:blipFill>
        <p:spPr>
          <a:xfrm>
            <a:off x="7752184" y="1196752"/>
            <a:ext cx="3672408" cy="5430040"/>
          </a:xfrm>
          <a:prstGeom prst="rect">
            <a:avLst/>
          </a:prstGeom>
        </p:spPr>
      </p:pic>
    </p:spTree>
    <p:extLst>
      <p:ext uri="{BB962C8B-B14F-4D97-AF65-F5344CB8AC3E}">
        <p14:creationId xmlns:p14="http://schemas.microsoft.com/office/powerpoint/2010/main" val="387874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2" y="1174370"/>
            <a:ext cx="5637743"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err="1">
                <a:latin typeface="+mj-ea"/>
                <a:ea typeface="+mj-ea"/>
                <a:cs typeface="+mj-ea"/>
                <a:sym typeface="+mn-ea"/>
              </a:rPr>
              <a:t>additionalFunctions</a:t>
            </a:r>
            <a:r>
              <a:rPr lang="zh-CN" altLang="en-US" sz="2800" dirty="0">
                <a:latin typeface="+mj-ea"/>
                <a:ea typeface="+mj-ea"/>
                <a:cs typeface="+mj-ea"/>
                <a:sym typeface="+mn-ea"/>
              </a:rPr>
              <a:t>子程序 </a:t>
            </a:r>
          </a:p>
        </p:txBody>
      </p:sp>
      <p:pic>
        <p:nvPicPr>
          <p:cNvPr id="8" name="图片 7">
            <a:extLst>
              <a:ext uri="{FF2B5EF4-FFF2-40B4-BE49-F238E27FC236}">
                <a16:creationId xmlns:a16="http://schemas.microsoft.com/office/drawing/2014/main" id="{301ED82E-83CE-4AE5-9C51-714D8485B96C}"/>
              </a:ext>
            </a:extLst>
          </p:cNvPr>
          <p:cNvPicPr/>
          <p:nvPr/>
        </p:nvPicPr>
        <p:blipFill>
          <a:blip r:embed="rId2"/>
          <a:stretch>
            <a:fillRect/>
          </a:stretch>
        </p:blipFill>
        <p:spPr>
          <a:xfrm>
            <a:off x="5986442" y="1174370"/>
            <a:ext cx="4668619" cy="5101436"/>
          </a:xfrm>
          <a:prstGeom prst="rect">
            <a:avLst/>
          </a:prstGeom>
        </p:spPr>
      </p:pic>
    </p:spTree>
    <p:extLst>
      <p:ext uri="{BB962C8B-B14F-4D97-AF65-F5344CB8AC3E}">
        <p14:creationId xmlns:p14="http://schemas.microsoft.com/office/powerpoint/2010/main" val="9872553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093841"/>
            <a:ext cx="11805711"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该电路设计的目的是利用</a:t>
            </a:r>
            <a:r>
              <a:rPr lang="en-US" altLang="zh-CN" sz="2800" dirty="0">
                <a:latin typeface="+mj-ea"/>
                <a:ea typeface="+mj-ea"/>
                <a:cs typeface="+mj-ea"/>
                <a:sym typeface="+mn-ea"/>
              </a:rPr>
              <a:t>SD</a:t>
            </a:r>
            <a:r>
              <a:rPr lang="zh-CN" altLang="en-US" sz="2800" dirty="0">
                <a:latin typeface="+mj-ea"/>
                <a:ea typeface="+mj-ea"/>
                <a:cs typeface="+mj-ea"/>
                <a:sym typeface="+mn-ea"/>
              </a:rPr>
              <a:t>卡模块，将数据写入“</a:t>
            </a:r>
            <a:r>
              <a:rPr lang="en-US" altLang="zh-CN" sz="2800" dirty="0" err="1">
                <a:latin typeface="+mj-ea"/>
                <a:ea typeface="+mj-ea"/>
                <a:cs typeface="+mj-ea"/>
                <a:sym typeface="+mn-ea"/>
              </a:rPr>
              <a:t>TEXT.Txt</a:t>
            </a:r>
            <a:r>
              <a:rPr lang="en-US" altLang="zh-CN" sz="2800" dirty="0">
                <a:latin typeface="+mj-ea"/>
                <a:ea typeface="+mj-ea"/>
                <a:cs typeface="+mj-ea"/>
                <a:sym typeface="+mn-ea"/>
              </a:rPr>
              <a:t>”</a:t>
            </a:r>
            <a:r>
              <a:rPr lang="zh-CN" altLang="en-US" sz="2800" dirty="0">
                <a:latin typeface="+mj-ea"/>
                <a:ea typeface="+mj-ea"/>
                <a:cs typeface="+mj-ea"/>
                <a:sym typeface="+mn-ea"/>
              </a:rPr>
              <a:t>，然后再读取相应的数据并显示到传感器终端上。</a:t>
            </a:r>
          </a:p>
        </p:txBody>
      </p:sp>
      <p:pic>
        <p:nvPicPr>
          <p:cNvPr id="7" name="图片 6">
            <a:extLst>
              <a:ext uri="{FF2B5EF4-FFF2-40B4-BE49-F238E27FC236}">
                <a16:creationId xmlns:a16="http://schemas.microsoft.com/office/drawing/2014/main" id="{C067AABD-BA33-4CA2-9A44-44BFAB1BDEBF}"/>
              </a:ext>
            </a:extLst>
          </p:cNvPr>
          <p:cNvPicPr/>
          <p:nvPr/>
        </p:nvPicPr>
        <p:blipFill>
          <a:blip r:embed="rId2"/>
          <a:stretch>
            <a:fillRect/>
          </a:stretch>
        </p:blipFill>
        <p:spPr>
          <a:xfrm>
            <a:off x="1887457" y="2415632"/>
            <a:ext cx="8683998" cy="4273630"/>
          </a:xfrm>
          <a:prstGeom prst="rect">
            <a:avLst/>
          </a:prstGeom>
          <a:noFill/>
          <a:ln w="9525">
            <a:noFill/>
          </a:ln>
        </p:spPr>
      </p:pic>
    </p:spTree>
    <p:extLst>
      <p:ext uri="{BB962C8B-B14F-4D97-AF65-F5344CB8AC3E}">
        <p14:creationId xmlns:p14="http://schemas.microsoft.com/office/powerpoint/2010/main" val="153168248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016" y="1405432"/>
            <a:ext cx="7412499"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为将文本数据写入</a:t>
            </a:r>
            <a:r>
              <a:rPr lang="en-US" altLang="zh-CN" sz="2800" dirty="0">
                <a:latin typeface="+mj-ea"/>
                <a:ea typeface="+mj-ea"/>
                <a:cs typeface="+mj-ea"/>
                <a:sym typeface="+mn-ea"/>
              </a:rPr>
              <a:t>SD</a:t>
            </a:r>
            <a:r>
              <a:rPr lang="zh-CN" altLang="en-US" sz="2800" dirty="0">
                <a:latin typeface="+mj-ea"/>
                <a:ea typeface="+mj-ea"/>
                <a:cs typeface="+mj-ea"/>
                <a:sym typeface="+mn-ea"/>
              </a:rPr>
              <a:t>卡并读取，该电路的程序流程仅由</a:t>
            </a:r>
            <a:r>
              <a:rPr lang="en-US" altLang="zh-CN" sz="2800" dirty="0">
                <a:latin typeface="+mj-ea"/>
                <a:ea typeface="+mj-ea"/>
                <a:cs typeface="+mj-ea"/>
                <a:sym typeface="+mn-ea"/>
              </a:rPr>
              <a:t>SETUP()</a:t>
            </a:r>
            <a:r>
              <a:rPr lang="zh-CN" altLang="en-US" sz="2800" dirty="0">
                <a:latin typeface="+mj-ea"/>
                <a:ea typeface="+mj-ea"/>
                <a:cs typeface="+mj-ea"/>
                <a:sym typeface="+mn-ea"/>
              </a:rPr>
              <a:t>构成。程序流程：删除名为“</a:t>
            </a:r>
            <a:r>
              <a:rPr lang="en-US" altLang="zh-CN" sz="2800" dirty="0" err="1">
                <a:latin typeface="+mj-ea"/>
                <a:ea typeface="+mj-ea"/>
                <a:cs typeface="+mj-ea"/>
                <a:sym typeface="+mn-ea"/>
              </a:rPr>
              <a:t>TEXT.Txt</a:t>
            </a:r>
            <a:r>
              <a:rPr lang="en-US" altLang="zh-CN" sz="2800" dirty="0">
                <a:latin typeface="+mj-ea"/>
                <a:ea typeface="+mj-ea"/>
                <a:cs typeface="+mj-ea"/>
                <a:sym typeface="+mn-ea"/>
              </a:rPr>
              <a:t>”</a:t>
            </a:r>
            <a:r>
              <a:rPr lang="zh-CN" altLang="en-US" sz="2800" dirty="0">
                <a:latin typeface="+mj-ea"/>
                <a:ea typeface="+mj-ea"/>
                <a:cs typeface="+mj-ea"/>
                <a:sym typeface="+mn-ea"/>
              </a:rPr>
              <a:t>的文件的内容→以写的方式打开“</a:t>
            </a:r>
            <a:r>
              <a:rPr lang="en-US" altLang="zh-CN" sz="2800" dirty="0" err="1">
                <a:latin typeface="+mj-ea"/>
                <a:ea typeface="+mj-ea"/>
                <a:cs typeface="+mj-ea"/>
                <a:sym typeface="+mn-ea"/>
              </a:rPr>
              <a:t>TEXT.Txt</a:t>
            </a:r>
            <a:r>
              <a:rPr lang="en-US" altLang="zh-CN" sz="2800" dirty="0">
                <a:latin typeface="+mj-ea"/>
                <a:ea typeface="+mj-ea"/>
                <a:cs typeface="+mj-ea"/>
                <a:sym typeface="+mn-ea"/>
              </a:rPr>
              <a:t>”</a:t>
            </a:r>
            <a:r>
              <a:rPr lang="zh-CN" altLang="en-US" sz="2800" dirty="0">
                <a:latin typeface="+mj-ea"/>
                <a:ea typeface="+mj-ea"/>
                <a:cs typeface="+mj-ea"/>
                <a:sym typeface="+mn-ea"/>
              </a:rPr>
              <a:t>文件→在该文件中写入“</a:t>
            </a:r>
            <a:r>
              <a:rPr lang="en-US" altLang="zh-CN" sz="2800" dirty="0">
                <a:latin typeface="+mj-ea"/>
                <a:ea typeface="+mj-ea"/>
                <a:cs typeface="+mj-ea"/>
                <a:sym typeface="+mn-ea"/>
              </a:rPr>
              <a:t>Hello World</a:t>
            </a:r>
            <a:r>
              <a:rPr lang="zh-CN" altLang="en-US" sz="2800" dirty="0">
                <a:latin typeface="+mj-ea"/>
                <a:ea typeface="+mj-ea"/>
                <a:cs typeface="+mj-ea"/>
                <a:sym typeface="+mn-ea"/>
              </a:rPr>
              <a:t>，</a:t>
            </a:r>
            <a:r>
              <a:rPr lang="en-US" altLang="zh-CN" sz="2800" dirty="0">
                <a:latin typeface="+mj-ea"/>
                <a:ea typeface="+mj-ea"/>
                <a:cs typeface="+mj-ea"/>
                <a:sym typeface="+mn-ea"/>
              </a:rPr>
              <a:t>99”→</a:t>
            </a:r>
            <a:r>
              <a:rPr lang="zh-CN" altLang="en-US" sz="2800" dirty="0">
                <a:latin typeface="+mj-ea"/>
                <a:ea typeface="+mj-ea"/>
                <a:cs typeface="+mj-ea"/>
                <a:sym typeface="+mn-ea"/>
              </a:rPr>
              <a:t>再在该文件中写入“</a:t>
            </a:r>
            <a:r>
              <a:rPr lang="en-US" altLang="zh-CN" sz="2800" dirty="0">
                <a:latin typeface="+mj-ea"/>
                <a:ea typeface="+mj-ea"/>
                <a:cs typeface="+mj-ea"/>
                <a:sym typeface="+mn-ea"/>
              </a:rPr>
              <a:t>Foo-Bar</a:t>
            </a:r>
            <a:r>
              <a:rPr lang="zh-CN" altLang="en-US" sz="2800" dirty="0">
                <a:latin typeface="+mj-ea"/>
                <a:ea typeface="+mj-ea"/>
                <a:cs typeface="+mj-ea"/>
                <a:sym typeface="+mn-ea"/>
              </a:rPr>
              <a:t>，</a:t>
            </a:r>
            <a:r>
              <a:rPr lang="en-US" altLang="zh-CN" sz="2800" dirty="0">
                <a:latin typeface="+mj-ea"/>
                <a:ea typeface="+mj-ea"/>
                <a:cs typeface="+mj-ea"/>
                <a:sym typeface="+mn-ea"/>
              </a:rPr>
              <a:t>23”→</a:t>
            </a:r>
            <a:r>
              <a:rPr lang="zh-CN" altLang="en-US" sz="2800" dirty="0">
                <a:latin typeface="+mj-ea"/>
                <a:ea typeface="+mj-ea"/>
                <a:cs typeface="+mj-ea"/>
                <a:sym typeface="+mn-ea"/>
              </a:rPr>
              <a:t>关闭文件→以只写方式打开名为“</a:t>
            </a:r>
            <a:r>
              <a:rPr lang="en-US" altLang="zh-CN" sz="2800" dirty="0" err="1">
                <a:latin typeface="+mj-ea"/>
                <a:ea typeface="+mj-ea"/>
                <a:cs typeface="+mj-ea"/>
                <a:sym typeface="+mn-ea"/>
              </a:rPr>
              <a:t>TEXT.Txt</a:t>
            </a:r>
            <a:r>
              <a:rPr lang="en-US" altLang="zh-CN" sz="2800" dirty="0">
                <a:latin typeface="+mj-ea"/>
                <a:ea typeface="+mj-ea"/>
                <a:cs typeface="+mj-ea"/>
                <a:sym typeface="+mn-ea"/>
              </a:rPr>
              <a:t>”→</a:t>
            </a:r>
            <a:r>
              <a:rPr lang="zh-CN" altLang="en-US" sz="2800" dirty="0">
                <a:latin typeface="+mj-ea"/>
                <a:ea typeface="+mj-ea"/>
                <a:cs typeface="+mj-ea"/>
                <a:sym typeface="+mn-ea"/>
              </a:rPr>
              <a:t>读取该文件的的所有字符串和整型变量→关闭文件。</a:t>
            </a:r>
          </a:p>
        </p:txBody>
      </p:sp>
      <p:pic>
        <p:nvPicPr>
          <p:cNvPr id="8" name="图片 7">
            <a:extLst>
              <a:ext uri="{FF2B5EF4-FFF2-40B4-BE49-F238E27FC236}">
                <a16:creationId xmlns:a16="http://schemas.microsoft.com/office/drawing/2014/main" id="{96E64BA3-64B5-4D67-B41C-194A9EE97823}"/>
              </a:ext>
            </a:extLst>
          </p:cNvPr>
          <p:cNvPicPr/>
          <p:nvPr/>
        </p:nvPicPr>
        <p:blipFill>
          <a:blip r:embed="rId2"/>
          <a:stretch>
            <a:fillRect/>
          </a:stretch>
        </p:blipFill>
        <p:spPr>
          <a:xfrm>
            <a:off x="8457249" y="1268760"/>
            <a:ext cx="3467735" cy="5210175"/>
          </a:xfrm>
          <a:prstGeom prst="rect">
            <a:avLst/>
          </a:prstGeom>
          <a:noFill/>
          <a:ln w="9525">
            <a:noFill/>
          </a:ln>
        </p:spPr>
      </p:pic>
    </p:spTree>
    <p:extLst>
      <p:ext uri="{BB962C8B-B14F-4D97-AF65-F5344CB8AC3E}">
        <p14:creationId xmlns:p14="http://schemas.microsoft.com/office/powerpoint/2010/main" val="2341351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10652859"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仿真结果：传感器终端可以显示“</a:t>
            </a:r>
            <a:r>
              <a:rPr lang="en-US" altLang="zh-CN" sz="2800" dirty="0" err="1">
                <a:latin typeface="+mj-ea"/>
                <a:ea typeface="+mj-ea"/>
                <a:cs typeface="+mj-ea"/>
                <a:sym typeface="+mn-ea"/>
              </a:rPr>
              <a:t>Text.Txt</a:t>
            </a:r>
            <a:r>
              <a:rPr lang="en-US" altLang="zh-CN" sz="2800" dirty="0">
                <a:latin typeface="+mj-ea"/>
                <a:ea typeface="+mj-ea"/>
                <a:cs typeface="+mj-ea"/>
                <a:sym typeface="+mn-ea"/>
              </a:rPr>
              <a:t>”</a:t>
            </a:r>
            <a:r>
              <a:rPr lang="zh-CN" altLang="en-US" sz="2800" dirty="0">
                <a:latin typeface="+mj-ea"/>
                <a:ea typeface="+mj-ea"/>
                <a:cs typeface="+mj-ea"/>
                <a:sym typeface="+mn-ea"/>
              </a:rPr>
              <a:t>文件的所有字符串和整型变量。</a:t>
            </a:r>
          </a:p>
        </p:txBody>
      </p:sp>
      <p:pic>
        <p:nvPicPr>
          <p:cNvPr id="7" name="图片 6">
            <a:extLst>
              <a:ext uri="{FF2B5EF4-FFF2-40B4-BE49-F238E27FC236}">
                <a16:creationId xmlns:a16="http://schemas.microsoft.com/office/drawing/2014/main" id="{75DF6996-8F55-4248-9F03-7CEC34A8E949}"/>
              </a:ext>
            </a:extLst>
          </p:cNvPr>
          <p:cNvPicPr/>
          <p:nvPr/>
        </p:nvPicPr>
        <p:blipFill>
          <a:blip r:embed="rId2"/>
          <a:stretch>
            <a:fillRect/>
          </a:stretch>
        </p:blipFill>
        <p:spPr>
          <a:xfrm>
            <a:off x="2134008" y="2753097"/>
            <a:ext cx="6920195" cy="3844553"/>
          </a:xfrm>
          <a:prstGeom prst="rect">
            <a:avLst/>
          </a:prstGeom>
          <a:noFill/>
          <a:ln w="9525">
            <a:noFill/>
          </a:ln>
        </p:spPr>
      </p:pic>
    </p:spTree>
    <p:extLst>
      <p:ext uri="{BB962C8B-B14F-4D97-AF65-F5344CB8AC3E}">
        <p14:creationId xmlns:p14="http://schemas.microsoft.com/office/powerpoint/2010/main" val="41914769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10652859"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进入调试界面，执行“</a:t>
            </a:r>
            <a:r>
              <a:rPr lang="en-US" altLang="zh-CN" sz="2800" dirty="0" err="1">
                <a:latin typeface="+mj-ea"/>
                <a:ea typeface="+mj-ea"/>
                <a:cs typeface="+mj-ea"/>
                <a:sym typeface="+mn-ea"/>
              </a:rPr>
              <a:t>Debug”→“Memory</a:t>
            </a:r>
            <a:r>
              <a:rPr lang="en-US" altLang="zh-CN" sz="2800" dirty="0">
                <a:latin typeface="+mj-ea"/>
                <a:ea typeface="+mj-ea"/>
                <a:cs typeface="+mj-ea"/>
                <a:sym typeface="+mn-ea"/>
              </a:rPr>
              <a:t> Card Contents”</a:t>
            </a:r>
            <a:r>
              <a:rPr lang="zh-CN" altLang="en-US" sz="2800" dirty="0">
                <a:latin typeface="+mj-ea"/>
                <a:ea typeface="+mj-ea"/>
                <a:cs typeface="+mj-ea"/>
                <a:sym typeface="+mn-ea"/>
              </a:rPr>
              <a:t>，可以查看</a:t>
            </a:r>
            <a:r>
              <a:rPr lang="en-US" altLang="zh-CN" sz="2800" dirty="0">
                <a:latin typeface="+mj-ea"/>
                <a:ea typeface="+mj-ea"/>
                <a:cs typeface="+mj-ea"/>
                <a:sym typeface="+mn-ea"/>
              </a:rPr>
              <a:t>SD</a:t>
            </a:r>
            <a:r>
              <a:rPr lang="zh-CN" altLang="en-US" sz="2800" dirty="0">
                <a:latin typeface="+mj-ea"/>
                <a:ea typeface="+mj-ea"/>
                <a:cs typeface="+mj-ea"/>
                <a:sym typeface="+mn-ea"/>
              </a:rPr>
              <a:t>卡的文件。</a:t>
            </a:r>
          </a:p>
        </p:txBody>
      </p:sp>
      <p:pic>
        <p:nvPicPr>
          <p:cNvPr id="8" name="图片 7">
            <a:extLst>
              <a:ext uri="{FF2B5EF4-FFF2-40B4-BE49-F238E27FC236}">
                <a16:creationId xmlns:a16="http://schemas.microsoft.com/office/drawing/2014/main" id="{F96E3578-471A-49E0-899E-53195A0C5C31}"/>
              </a:ext>
            </a:extLst>
          </p:cNvPr>
          <p:cNvPicPr/>
          <p:nvPr/>
        </p:nvPicPr>
        <p:blipFill>
          <a:blip r:embed="rId2"/>
          <a:stretch>
            <a:fillRect/>
          </a:stretch>
        </p:blipFill>
        <p:spPr>
          <a:xfrm>
            <a:off x="2495600" y="2793668"/>
            <a:ext cx="6912768" cy="3897850"/>
          </a:xfrm>
          <a:prstGeom prst="rect">
            <a:avLst/>
          </a:prstGeom>
          <a:noFill/>
          <a:ln w="9525">
            <a:noFill/>
          </a:ln>
        </p:spPr>
      </p:pic>
    </p:spTree>
    <p:extLst>
      <p:ext uri="{BB962C8B-B14F-4D97-AF65-F5344CB8AC3E}">
        <p14:creationId xmlns:p14="http://schemas.microsoft.com/office/powerpoint/2010/main" val="188389939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10652859"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进入调试界面，执行“</a:t>
            </a:r>
            <a:r>
              <a:rPr lang="en-US" altLang="zh-CN" sz="2800" dirty="0" err="1">
                <a:latin typeface="+mj-ea"/>
                <a:ea typeface="+mj-ea"/>
                <a:cs typeface="+mj-ea"/>
                <a:sym typeface="+mn-ea"/>
              </a:rPr>
              <a:t>Debug”→“AVR”→“AVR</a:t>
            </a:r>
            <a:r>
              <a:rPr lang="en-US" altLang="zh-CN" sz="2800" dirty="0">
                <a:latin typeface="+mj-ea"/>
                <a:ea typeface="+mj-ea"/>
                <a:cs typeface="+mj-ea"/>
                <a:sym typeface="+mn-ea"/>
              </a:rPr>
              <a:t> Data Memory”</a:t>
            </a:r>
            <a:r>
              <a:rPr lang="zh-CN" altLang="en-US" sz="2800" dirty="0">
                <a:latin typeface="+mj-ea"/>
                <a:ea typeface="+mj-ea"/>
                <a:cs typeface="+mj-ea"/>
                <a:sym typeface="+mn-ea"/>
              </a:rPr>
              <a:t>，可以查看</a:t>
            </a:r>
            <a:r>
              <a:rPr lang="en-US" altLang="zh-CN" sz="2800" dirty="0">
                <a:latin typeface="+mj-ea"/>
                <a:ea typeface="+mj-ea"/>
                <a:cs typeface="+mj-ea"/>
                <a:sym typeface="+mn-ea"/>
              </a:rPr>
              <a:t>SD</a:t>
            </a:r>
            <a:r>
              <a:rPr lang="zh-CN" altLang="en-US" sz="2800" dirty="0">
                <a:latin typeface="+mj-ea"/>
                <a:ea typeface="+mj-ea"/>
                <a:cs typeface="+mj-ea"/>
                <a:sym typeface="+mn-ea"/>
              </a:rPr>
              <a:t>卡中的所有数据。</a:t>
            </a:r>
          </a:p>
        </p:txBody>
      </p:sp>
      <p:pic>
        <p:nvPicPr>
          <p:cNvPr id="8" name="图片 7">
            <a:extLst>
              <a:ext uri="{FF2B5EF4-FFF2-40B4-BE49-F238E27FC236}">
                <a16:creationId xmlns:a16="http://schemas.microsoft.com/office/drawing/2014/main" id="{73558F42-E4AD-4A0F-AFCC-DE9C07B53F50}"/>
              </a:ext>
            </a:extLst>
          </p:cNvPr>
          <p:cNvPicPr/>
          <p:nvPr/>
        </p:nvPicPr>
        <p:blipFill>
          <a:blip r:embed="rId2"/>
          <a:stretch>
            <a:fillRect/>
          </a:stretch>
        </p:blipFill>
        <p:spPr>
          <a:xfrm>
            <a:off x="286874" y="4064333"/>
            <a:ext cx="11618251" cy="1884343"/>
          </a:xfrm>
          <a:prstGeom prst="rect">
            <a:avLst/>
          </a:prstGeom>
          <a:noFill/>
          <a:ln w="9525">
            <a:noFill/>
          </a:ln>
        </p:spPr>
      </p:pic>
    </p:spTree>
    <p:extLst>
      <p:ext uri="{BB962C8B-B14F-4D97-AF65-F5344CB8AC3E}">
        <p14:creationId xmlns:p14="http://schemas.microsoft.com/office/powerpoint/2010/main" val="29178731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677" y="1484784"/>
            <a:ext cx="4316155"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进入调试界面，执行“</a:t>
            </a:r>
            <a:r>
              <a:rPr lang="en-US" altLang="zh-CN" sz="2800" dirty="0" err="1">
                <a:latin typeface="+mj-ea"/>
                <a:ea typeface="+mj-ea"/>
                <a:cs typeface="+mj-ea"/>
                <a:sym typeface="+mn-ea"/>
              </a:rPr>
              <a:t>Debug”→“AVR”→“AVR</a:t>
            </a:r>
            <a:r>
              <a:rPr lang="en-US" altLang="zh-CN" sz="2800" dirty="0">
                <a:latin typeface="+mj-ea"/>
                <a:ea typeface="+mj-ea"/>
                <a:cs typeface="+mj-ea"/>
                <a:sym typeface="+mn-ea"/>
              </a:rPr>
              <a:t> CPU Register”</a:t>
            </a:r>
            <a:r>
              <a:rPr lang="zh-CN" altLang="en-US" sz="2800" dirty="0">
                <a:latin typeface="+mj-ea"/>
                <a:ea typeface="+mj-ea"/>
                <a:cs typeface="+mj-ea"/>
                <a:sym typeface="+mn-ea"/>
              </a:rPr>
              <a:t>，可以查看</a:t>
            </a:r>
            <a:r>
              <a:rPr lang="en-US" altLang="zh-CN" sz="2800" dirty="0">
                <a:latin typeface="+mj-ea"/>
                <a:ea typeface="+mj-ea"/>
                <a:cs typeface="+mj-ea"/>
                <a:sym typeface="+mn-ea"/>
              </a:rPr>
              <a:t>CUP</a:t>
            </a:r>
            <a:r>
              <a:rPr lang="zh-CN" altLang="en-US" sz="2800" dirty="0">
                <a:latin typeface="+mj-ea"/>
                <a:ea typeface="+mj-ea"/>
                <a:cs typeface="+mj-ea"/>
                <a:sym typeface="+mn-ea"/>
              </a:rPr>
              <a:t>的寄存器，执行单步运行可以查看其变化。</a:t>
            </a:r>
          </a:p>
        </p:txBody>
      </p:sp>
      <p:pic>
        <p:nvPicPr>
          <p:cNvPr id="8" name="图片 7">
            <a:extLst>
              <a:ext uri="{FF2B5EF4-FFF2-40B4-BE49-F238E27FC236}">
                <a16:creationId xmlns:a16="http://schemas.microsoft.com/office/drawing/2014/main" id="{E00C2322-3264-4C25-BDF0-0028E400C2D9}"/>
              </a:ext>
            </a:extLst>
          </p:cNvPr>
          <p:cNvPicPr/>
          <p:nvPr/>
        </p:nvPicPr>
        <p:blipFill>
          <a:blip r:embed="rId2"/>
          <a:stretch>
            <a:fillRect/>
          </a:stretch>
        </p:blipFill>
        <p:spPr>
          <a:xfrm>
            <a:off x="5087888" y="1502627"/>
            <a:ext cx="5400600" cy="4909637"/>
          </a:xfrm>
          <a:prstGeom prst="rect">
            <a:avLst/>
          </a:prstGeom>
          <a:noFill/>
          <a:ln w="9525">
            <a:noFill/>
          </a:ln>
        </p:spPr>
      </p:pic>
    </p:spTree>
    <p:extLst>
      <p:ext uri="{BB962C8B-B14F-4D97-AF65-F5344CB8AC3E}">
        <p14:creationId xmlns:p14="http://schemas.microsoft.com/office/powerpoint/2010/main" val="29104661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3.2.21  Arduino</a:t>
            </a:r>
            <a:r>
              <a:rPr lang="zh-CN" altLang="en-US" sz="4000" dirty="0">
                <a:latin typeface="+mj-ea"/>
                <a:ea typeface="+mj-ea"/>
                <a:cs typeface="+mj-ea"/>
                <a:sym typeface="+mn-ea"/>
              </a:rPr>
              <a:t>伺服电机模块</a:t>
            </a:r>
            <a:endParaRPr lang="en-US" altLang="zh-CN" sz="4000" dirty="0">
              <a:solidFill>
                <a:srgbClr val="20517C"/>
              </a:solidFill>
              <a:sym typeface="+mn-ea"/>
            </a:endParaRPr>
          </a:p>
        </p:txBody>
      </p:sp>
    </p:spTree>
    <p:extLst>
      <p:ext uri="{BB962C8B-B14F-4D97-AF65-F5344CB8AC3E}">
        <p14:creationId xmlns:p14="http://schemas.microsoft.com/office/powerpoint/2010/main" val="8054835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a:t>
            </a:r>
            <a:r>
              <a:rPr lang="zh-CN" altLang="en-US" sz="4400" dirty="0">
                <a:latin typeface="+mj-ea"/>
                <a:ea typeface="+mj-ea"/>
                <a:cs typeface="+mj-ea"/>
                <a:sym typeface="+mn-ea"/>
              </a:rPr>
              <a:t>伺服电机模块</a:t>
            </a:r>
            <a:endParaRPr lang="en-US" altLang="zh-CN" sz="4400" dirty="0">
              <a:sym typeface="+mn-ea"/>
            </a:endParaRPr>
          </a:p>
        </p:txBody>
      </p:sp>
      <p:sp>
        <p:nvSpPr>
          <p:cNvPr id="23" name="矩形 22"/>
          <p:cNvSpPr/>
          <p:nvPr/>
        </p:nvSpPr>
        <p:spPr>
          <a:xfrm>
            <a:off x="1187624" y="1556792"/>
            <a:ext cx="9816752"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伺服电机（</a:t>
            </a:r>
            <a:r>
              <a:rPr lang="en-US" altLang="zh-CN" sz="2800" dirty="0">
                <a:latin typeface="+mj-ea"/>
                <a:ea typeface="+mj-ea"/>
                <a:cs typeface="+mj-ea"/>
                <a:sym typeface="+mn-ea"/>
              </a:rPr>
              <a:t>servo motor</a:t>
            </a:r>
            <a:r>
              <a:rPr lang="zh-CN" altLang="en-US" sz="2800" dirty="0">
                <a:latin typeface="+mj-ea"/>
                <a:ea typeface="+mj-ea"/>
                <a:cs typeface="+mj-ea"/>
                <a:sym typeface="+mn-ea"/>
              </a:rPr>
              <a:t>）是指在伺服系统中控制机械元件运转的发动机，是一种补助马达间接变速装置。</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伺服电机可使控制速度，位置精度非常准确，可以将电压信号转化为转矩和转速以驱动控制对象。伺服电机转子转速受输入信号控制，并能快速反应，在自动控制系统中，用作执行元件，且具有机电时间常数小、线性度高、始动电压等特性，可把所收到的电信号转换成电动机轴上的角位移或角速度输出。</a:t>
            </a:r>
          </a:p>
        </p:txBody>
      </p:sp>
    </p:spTree>
    <p:extLst>
      <p:ext uri="{BB962C8B-B14F-4D97-AF65-F5344CB8AC3E}">
        <p14:creationId xmlns:p14="http://schemas.microsoft.com/office/powerpoint/2010/main" val="175108733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8837702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伺服电机模块电路原理图如图。</a:t>
            </a:r>
          </a:p>
        </p:txBody>
      </p:sp>
      <p:pic>
        <p:nvPicPr>
          <p:cNvPr id="8" name="图片 7">
            <a:extLst>
              <a:ext uri="{FF2B5EF4-FFF2-40B4-BE49-F238E27FC236}">
                <a16:creationId xmlns:a16="http://schemas.microsoft.com/office/drawing/2014/main" id="{0FCD7DB0-F704-47E8-ABE8-0DC1FEB2C974}"/>
              </a:ext>
            </a:extLst>
          </p:cNvPr>
          <p:cNvPicPr/>
          <p:nvPr/>
        </p:nvPicPr>
        <p:blipFill>
          <a:blip r:embed="rId2"/>
          <a:stretch>
            <a:fillRect/>
          </a:stretch>
        </p:blipFill>
        <p:spPr>
          <a:xfrm>
            <a:off x="4583832" y="1472876"/>
            <a:ext cx="6927810" cy="5090868"/>
          </a:xfrm>
          <a:prstGeom prst="rect">
            <a:avLst/>
          </a:prstGeom>
          <a:noFill/>
          <a:ln w="9525">
            <a:noFill/>
          </a:ln>
        </p:spPr>
      </p:pic>
    </p:spTree>
    <p:extLst>
      <p:ext uri="{BB962C8B-B14F-4D97-AF65-F5344CB8AC3E}">
        <p14:creationId xmlns:p14="http://schemas.microsoft.com/office/powerpoint/2010/main" val="243129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6045" y="1309936"/>
            <a:ext cx="3960778"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传感器终端采集和显示</a:t>
            </a:r>
            <a:r>
              <a:rPr lang="en-US" altLang="zh-CN" sz="2800" dirty="0">
                <a:latin typeface="+mj-ea"/>
                <a:ea typeface="+mj-ea"/>
                <a:cs typeface="+mj-ea"/>
                <a:sym typeface="+mn-ea"/>
              </a:rPr>
              <a:t>BMP180</a:t>
            </a:r>
            <a:r>
              <a:rPr lang="zh-CN" altLang="en-US" sz="2800" dirty="0">
                <a:latin typeface="+mj-ea"/>
                <a:ea typeface="+mj-ea"/>
                <a:cs typeface="+mj-ea"/>
                <a:sym typeface="+mn-ea"/>
              </a:rPr>
              <a:t>数字压力温度传感器</a:t>
            </a:r>
            <a:r>
              <a:rPr lang="en-US" altLang="zh-CN" sz="2800" dirty="0">
                <a:latin typeface="+mj-ea"/>
                <a:ea typeface="+mj-ea"/>
                <a:cs typeface="+mj-ea"/>
                <a:sym typeface="+mn-ea"/>
              </a:rPr>
              <a:t>EEPROM</a:t>
            </a:r>
            <a:r>
              <a:rPr lang="zh-CN" altLang="en-US" sz="2800" dirty="0">
                <a:latin typeface="+mj-ea"/>
                <a:ea typeface="+mj-ea"/>
                <a:cs typeface="+mj-ea"/>
                <a:sym typeface="+mn-ea"/>
              </a:rPr>
              <a:t>中的校准系数如图</a:t>
            </a:r>
          </a:p>
        </p:txBody>
      </p:sp>
      <p:pic>
        <p:nvPicPr>
          <p:cNvPr id="7" name="图片 6">
            <a:extLst>
              <a:ext uri="{FF2B5EF4-FFF2-40B4-BE49-F238E27FC236}">
                <a16:creationId xmlns:a16="http://schemas.microsoft.com/office/drawing/2014/main" id="{4BC3086C-1EAD-4CE6-A5FE-BA4F18AB2EEF}"/>
              </a:ext>
            </a:extLst>
          </p:cNvPr>
          <p:cNvPicPr/>
          <p:nvPr/>
        </p:nvPicPr>
        <p:blipFill>
          <a:blip r:embed="rId2"/>
          <a:stretch>
            <a:fillRect/>
          </a:stretch>
        </p:blipFill>
        <p:spPr>
          <a:xfrm>
            <a:off x="4007768" y="1340768"/>
            <a:ext cx="3889028" cy="2160240"/>
          </a:xfrm>
          <a:prstGeom prst="rect">
            <a:avLst/>
          </a:prstGeom>
          <a:noFill/>
          <a:ln w="9525">
            <a:noFill/>
          </a:ln>
        </p:spPr>
      </p:pic>
      <p:pic>
        <p:nvPicPr>
          <p:cNvPr id="9" name="图片 8">
            <a:extLst>
              <a:ext uri="{FF2B5EF4-FFF2-40B4-BE49-F238E27FC236}">
                <a16:creationId xmlns:a16="http://schemas.microsoft.com/office/drawing/2014/main" id="{9A911EA2-6B2C-4310-B22A-9FD94E780DCA}"/>
              </a:ext>
            </a:extLst>
          </p:cNvPr>
          <p:cNvPicPr/>
          <p:nvPr/>
        </p:nvPicPr>
        <p:blipFill>
          <a:blip r:embed="rId3"/>
          <a:stretch>
            <a:fillRect/>
          </a:stretch>
        </p:blipFill>
        <p:spPr>
          <a:xfrm>
            <a:off x="8133296" y="1309936"/>
            <a:ext cx="3888432" cy="2160240"/>
          </a:xfrm>
          <a:prstGeom prst="rect">
            <a:avLst/>
          </a:prstGeom>
          <a:noFill/>
          <a:ln w="9525">
            <a:noFill/>
          </a:ln>
        </p:spPr>
      </p:pic>
      <p:pic>
        <p:nvPicPr>
          <p:cNvPr id="10" name="图片 9">
            <a:extLst>
              <a:ext uri="{FF2B5EF4-FFF2-40B4-BE49-F238E27FC236}">
                <a16:creationId xmlns:a16="http://schemas.microsoft.com/office/drawing/2014/main" id="{7A8AA9C7-69F8-4289-B61B-167FD2094C80}"/>
              </a:ext>
            </a:extLst>
          </p:cNvPr>
          <p:cNvPicPr/>
          <p:nvPr/>
        </p:nvPicPr>
        <p:blipFill>
          <a:blip r:embed="rId4"/>
          <a:stretch>
            <a:fillRect/>
          </a:stretch>
        </p:blipFill>
        <p:spPr>
          <a:xfrm>
            <a:off x="3972676" y="3813457"/>
            <a:ext cx="8153279" cy="2601546"/>
          </a:xfrm>
          <a:prstGeom prst="rect">
            <a:avLst/>
          </a:prstGeom>
        </p:spPr>
      </p:pic>
    </p:spTree>
    <p:extLst>
      <p:ext uri="{BB962C8B-B14F-4D97-AF65-F5344CB8AC3E}">
        <p14:creationId xmlns:p14="http://schemas.microsoft.com/office/powerpoint/2010/main" val="28837978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6" y="1464472"/>
            <a:ext cx="5599868"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伺服电机模块的可视化程序可视化命令包括：读取伺服电机的转角模块、设置伺服电机转角模块、读取脉冲宽度模块、设置脉冲宽度模块、重新连接和断开连接模块。</a:t>
            </a:r>
          </a:p>
        </p:txBody>
      </p:sp>
      <p:pic>
        <p:nvPicPr>
          <p:cNvPr id="7" name="图片 6">
            <a:extLst>
              <a:ext uri="{FF2B5EF4-FFF2-40B4-BE49-F238E27FC236}">
                <a16:creationId xmlns:a16="http://schemas.microsoft.com/office/drawing/2014/main" id="{384D967F-BA27-450E-B186-C71DA44BF47E}"/>
              </a:ext>
            </a:extLst>
          </p:cNvPr>
          <p:cNvPicPr/>
          <p:nvPr/>
        </p:nvPicPr>
        <p:blipFill>
          <a:blip r:embed="rId2"/>
          <a:stretch>
            <a:fillRect/>
          </a:stretch>
        </p:blipFill>
        <p:spPr>
          <a:xfrm>
            <a:off x="6397187" y="1495469"/>
            <a:ext cx="5599868" cy="4694255"/>
          </a:xfrm>
          <a:prstGeom prst="rect">
            <a:avLst/>
          </a:prstGeom>
          <a:noFill/>
          <a:ln w="9525">
            <a:noFill/>
          </a:ln>
        </p:spPr>
      </p:pic>
    </p:spTree>
    <p:extLst>
      <p:ext uri="{BB962C8B-B14F-4D97-AF65-F5344CB8AC3E}">
        <p14:creationId xmlns:p14="http://schemas.microsoft.com/office/powerpoint/2010/main" val="5326263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093841"/>
            <a:ext cx="11805711"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该电路设计的目的是设置并读取伺服电机角度，然后显示到传感器终端并通过示波器观察输出。</a:t>
            </a:r>
          </a:p>
        </p:txBody>
      </p:sp>
      <p:pic>
        <p:nvPicPr>
          <p:cNvPr id="8" name="图片 7">
            <a:extLst>
              <a:ext uri="{FF2B5EF4-FFF2-40B4-BE49-F238E27FC236}">
                <a16:creationId xmlns:a16="http://schemas.microsoft.com/office/drawing/2014/main" id="{4BF029E9-7E4A-44DC-8812-4D70A24434AB}"/>
              </a:ext>
            </a:extLst>
          </p:cNvPr>
          <p:cNvPicPr/>
          <p:nvPr/>
        </p:nvPicPr>
        <p:blipFill>
          <a:blip r:embed="rId2"/>
          <a:stretch>
            <a:fillRect/>
          </a:stretch>
        </p:blipFill>
        <p:spPr>
          <a:xfrm>
            <a:off x="1547814" y="2402725"/>
            <a:ext cx="9444730" cy="4336879"/>
          </a:xfrm>
          <a:prstGeom prst="rect">
            <a:avLst/>
          </a:prstGeom>
          <a:noFill/>
          <a:ln w="9525">
            <a:noFill/>
          </a:ln>
        </p:spPr>
      </p:pic>
    </p:spTree>
    <p:extLst>
      <p:ext uri="{BB962C8B-B14F-4D97-AF65-F5344CB8AC3E}">
        <p14:creationId xmlns:p14="http://schemas.microsoft.com/office/powerpoint/2010/main" val="16496690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7016" y="1405432"/>
            <a:ext cx="7412499"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该电路设计的目的是设置并读取伺服电机角度，然后显示到液晶显示屏上并通过示波器观察输出。该电路的程序由两部分组成，即</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循环程序构成。</a:t>
            </a:r>
          </a:p>
        </p:txBody>
      </p:sp>
      <p:pic>
        <p:nvPicPr>
          <p:cNvPr id="7" name="图片 6">
            <a:extLst>
              <a:ext uri="{FF2B5EF4-FFF2-40B4-BE49-F238E27FC236}">
                <a16:creationId xmlns:a16="http://schemas.microsoft.com/office/drawing/2014/main" id="{54217AB5-A337-4CF1-B562-5986118967A7}"/>
              </a:ext>
            </a:extLst>
          </p:cNvPr>
          <p:cNvPicPr/>
          <p:nvPr/>
        </p:nvPicPr>
        <p:blipFill>
          <a:blip r:embed="rId2"/>
          <a:stretch>
            <a:fillRect/>
          </a:stretch>
        </p:blipFill>
        <p:spPr>
          <a:xfrm>
            <a:off x="7896200" y="1300480"/>
            <a:ext cx="3456384" cy="5310932"/>
          </a:xfrm>
          <a:prstGeom prst="rect">
            <a:avLst/>
          </a:prstGeom>
          <a:noFill/>
          <a:ln w="9525">
            <a:noFill/>
          </a:ln>
        </p:spPr>
      </p:pic>
    </p:spTree>
    <p:extLst>
      <p:ext uri="{BB962C8B-B14F-4D97-AF65-F5344CB8AC3E}">
        <p14:creationId xmlns:p14="http://schemas.microsoft.com/office/powerpoint/2010/main" val="21319117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03630"/>
            <a:ext cx="11804986"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仿真结果：当电机转角位</a:t>
            </a:r>
            <a:r>
              <a:rPr lang="en-US" altLang="zh-CN" sz="2800" dirty="0">
                <a:latin typeface="+mj-ea"/>
                <a:ea typeface="+mj-ea"/>
                <a:cs typeface="+mj-ea"/>
                <a:sym typeface="+mn-ea"/>
              </a:rPr>
              <a:t>-9.52</a:t>
            </a:r>
            <a:r>
              <a:rPr lang="zh-CN" altLang="en-US" sz="2800" dirty="0">
                <a:latin typeface="+mj-ea"/>
                <a:ea typeface="+mj-ea"/>
                <a:cs typeface="+mj-ea"/>
                <a:sym typeface="+mn-ea"/>
              </a:rPr>
              <a:t>度时，液晶显示屏上显示“</a:t>
            </a:r>
            <a:r>
              <a:rPr lang="en-US" altLang="zh-CN" sz="2800" dirty="0">
                <a:latin typeface="+mj-ea"/>
                <a:ea typeface="+mj-ea"/>
                <a:cs typeface="+mj-ea"/>
                <a:sym typeface="+mn-ea"/>
              </a:rPr>
              <a:t>Angle</a:t>
            </a:r>
            <a:r>
              <a:rPr lang="zh-CN" altLang="en-US" sz="2800" dirty="0">
                <a:latin typeface="+mj-ea"/>
                <a:ea typeface="+mj-ea"/>
                <a:cs typeface="+mj-ea"/>
                <a:sym typeface="+mn-ea"/>
              </a:rPr>
              <a:t>：</a:t>
            </a:r>
            <a:r>
              <a:rPr lang="en-US" altLang="zh-CN" sz="2800" dirty="0">
                <a:latin typeface="+mj-ea"/>
                <a:ea typeface="+mj-ea"/>
                <a:cs typeface="+mj-ea"/>
                <a:sym typeface="+mn-ea"/>
              </a:rPr>
              <a:t>-10 Deg”</a:t>
            </a:r>
            <a:r>
              <a:rPr lang="zh-CN" altLang="en-US" sz="2800" dirty="0">
                <a:latin typeface="+mj-ea"/>
                <a:ea typeface="+mj-ea"/>
                <a:cs typeface="+mj-ea"/>
                <a:sym typeface="+mn-ea"/>
              </a:rPr>
              <a:t>，示波器输出方波。</a:t>
            </a:r>
          </a:p>
        </p:txBody>
      </p:sp>
      <p:pic>
        <p:nvPicPr>
          <p:cNvPr id="8" name="图片 7">
            <a:extLst>
              <a:ext uri="{FF2B5EF4-FFF2-40B4-BE49-F238E27FC236}">
                <a16:creationId xmlns:a16="http://schemas.microsoft.com/office/drawing/2014/main" id="{BB509C8D-3946-4185-9731-58321557F0CC}"/>
              </a:ext>
            </a:extLst>
          </p:cNvPr>
          <p:cNvPicPr/>
          <p:nvPr/>
        </p:nvPicPr>
        <p:blipFill>
          <a:blip r:embed="rId2"/>
          <a:stretch>
            <a:fillRect/>
          </a:stretch>
        </p:blipFill>
        <p:spPr>
          <a:xfrm>
            <a:off x="1317033" y="2557294"/>
            <a:ext cx="3221904" cy="3729392"/>
          </a:xfrm>
          <a:prstGeom prst="rect">
            <a:avLst/>
          </a:prstGeom>
          <a:noFill/>
          <a:ln w="9525">
            <a:noFill/>
          </a:ln>
        </p:spPr>
      </p:pic>
      <p:pic>
        <p:nvPicPr>
          <p:cNvPr id="9" name="图片 8">
            <a:extLst>
              <a:ext uri="{FF2B5EF4-FFF2-40B4-BE49-F238E27FC236}">
                <a16:creationId xmlns:a16="http://schemas.microsoft.com/office/drawing/2014/main" id="{FD8C8100-C0AA-406E-BAF0-73B262EC20D5}"/>
              </a:ext>
            </a:extLst>
          </p:cNvPr>
          <p:cNvPicPr/>
          <p:nvPr/>
        </p:nvPicPr>
        <p:blipFill>
          <a:blip r:embed="rId3"/>
          <a:stretch>
            <a:fillRect/>
          </a:stretch>
        </p:blipFill>
        <p:spPr>
          <a:xfrm>
            <a:off x="4871864" y="2412514"/>
            <a:ext cx="6003103" cy="3903934"/>
          </a:xfrm>
          <a:prstGeom prst="rect">
            <a:avLst/>
          </a:prstGeom>
          <a:noFill/>
          <a:ln w="9525">
            <a:noFill/>
          </a:ln>
        </p:spPr>
      </p:pic>
    </p:spTree>
    <p:extLst>
      <p:ext uri="{BB962C8B-B14F-4D97-AF65-F5344CB8AC3E}">
        <p14:creationId xmlns:p14="http://schemas.microsoft.com/office/powerpoint/2010/main" val="325058128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3.2.22  Arduino</a:t>
            </a:r>
            <a:r>
              <a:rPr lang="zh-CN" altLang="en-US" sz="4000" dirty="0">
                <a:latin typeface="+mj-ea"/>
                <a:ea typeface="+mj-ea"/>
                <a:cs typeface="+mj-ea"/>
                <a:sym typeface="+mn-ea"/>
              </a:rPr>
              <a:t>开关模块</a:t>
            </a:r>
            <a:endParaRPr lang="en-US" altLang="zh-CN" sz="4000" dirty="0">
              <a:solidFill>
                <a:srgbClr val="20517C"/>
              </a:solidFill>
              <a:sym typeface="+mn-ea"/>
            </a:endParaRPr>
          </a:p>
        </p:txBody>
      </p:sp>
    </p:spTree>
    <p:extLst>
      <p:ext uri="{BB962C8B-B14F-4D97-AF65-F5344CB8AC3E}">
        <p14:creationId xmlns:p14="http://schemas.microsoft.com/office/powerpoint/2010/main" val="15995555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a:t>
            </a:r>
            <a:r>
              <a:rPr lang="zh-CN" altLang="en-US" sz="4400" dirty="0">
                <a:latin typeface="+mj-ea"/>
                <a:ea typeface="+mj-ea"/>
                <a:cs typeface="+mj-ea"/>
                <a:sym typeface="+mn-ea"/>
              </a:rPr>
              <a:t>开关模块</a:t>
            </a:r>
            <a:endParaRPr lang="en-US" altLang="zh-CN" sz="4400" dirty="0">
              <a:sym typeface="+mn-ea"/>
            </a:endParaRPr>
          </a:p>
        </p:txBody>
      </p:sp>
      <p:sp>
        <p:nvSpPr>
          <p:cNvPr id="23" name="矩形 22"/>
          <p:cNvSpPr/>
          <p:nvPr/>
        </p:nvSpPr>
        <p:spPr>
          <a:xfrm>
            <a:off x="1187624" y="2451392"/>
            <a:ext cx="9816752"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开关模块常被用在电路设计中来控制设备的开启或关闭，</a:t>
            </a:r>
            <a:r>
              <a:rPr lang="en-US" altLang="zh-CN" sz="2800" dirty="0">
                <a:latin typeface="+mj-ea"/>
                <a:ea typeface="+mj-ea"/>
                <a:cs typeface="+mj-ea"/>
                <a:sym typeface="+mn-ea"/>
              </a:rPr>
              <a:t>Arduino</a:t>
            </a:r>
            <a:r>
              <a:rPr lang="zh-CN" altLang="en-US" sz="2800" dirty="0">
                <a:latin typeface="+mj-ea"/>
                <a:ea typeface="+mj-ea"/>
                <a:cs typeface="+mj-ea"/>
                <a:sym typeface="+mn-ea"/>
              </a:rPr>
              <a:t>开关模块有两种状态，即高电平和低电平。通过控制单刀双掷开关就可以控制引脚电平的状态。</a:t>
            </a:r>
          </a:p>
        </p:txBody>
      </p:sp>
    </p:spTree>
    <p:extLst>
      <p:ext uri="{BB962C8B-B14F-4D97-AF65-F5344CB8AC3E}">
        <p14:creationId xmlns:p14="http://schemas.microsoft.com/office/powerpoint/2010/main" val="21017803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85802374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开关模块电路原理图如图。</a:t>
            </a:r>
          </a:p>
        </p:txBody>
      </p:sp>
      <p:pic>
        <p:nvPicPr>
          <p:cNvPr id="7" name="图片 6">
            <a:extLst>
              <a:ext uri="{FF2B5EF4-FFF2-40B4-BE49-F238E27FC236}">
                <a16:creationId xmlns:a16="http://schemas.microsoft.com/office/drawing/2014/main" id="{30A008C4-272E-4B31-B96D-6450068431E6}"/>
              </a:ext>
            </a:extLst>
          </p:cNvPr>
          <p:cNvPicPr/>
          <p:nvPr/>
        </p:nvPicPr>
        <p:blipFill>
          <a:blip r:embed="rId2"/>
          <a:stretch>
            <a:fillRect/>
          </a:stretch>
        </p:blipFill>
        <p:spPr>
          <a:xfrm>
            <a:off x="3817004" y="1512629"/>
            <a:ext cx="7988769" cy="4836444"/>
          </a:xfrm>
          <a:prstGeom prst="rect">
            <a:avLst/>
          </a:prstGeom>
          <a:noFill/>
          <a:ln w="9525">
            <a:noFill/>
          </a:ln>
        </p:spPr>
      </p:pic>
    </p:spTree>
    <p:extLst>
      <p:ext uri="{BB962C8B-B14F-4D97-AF65-F5344CB8AC3E}">
        <p14:creationId xmlns:p14="http://schemas.microsoft.com/office/powerpoint/2010/main" val="76074600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6" y="1464472"/>
            <a:ext cx="9861494"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开关模块的可视化程序可视化命令，仅有一条：判断语句。</a:t>
            </a:r>
          </a:p>
        </p:txBody>
      </p:sp>
      <p:pic>
        <p:nvPicPr>
          <p:cNvPr id="8" name="图片 7">
            <a:extLst>
              <a:ext uri="{FF2B5EF4-FFF2-40B4-BE49-F238E27FC236}">
                <a16:creationId xmlns:a16="http://schemas.microsoft.com/office/drawing/2014/main" id="{C5DA6B5C-4F84-4A35-BAEA-EFC2151021D3}"/>
              </a:ext>
            </a:extLst>
          </p:cNvPr>
          <p:cNvPicPr/>
          <p:nvPr/>
        </p:nvPicPr>
        <p:blipFill>
          <a:blip r:embed="rId2"/>
          <a:stretch>
            <a:fillRect/>
          </a:stretch>
        </p:blipFill>
        <p:spPr>
          <a:xfrm>
            <a:off x="1415480" y="3140968"/>
            <a:ext cx="7808579" cy="2808312"/>
          </a:xfrm>
          <a:prstGeom prst="rect">
            <a:avLst/>
          </a:prstGeom>
          <a:noFill/>
          <a:ln w="9525">
            <a:noFill/>
          </a:ln>
        </p:spPr>
      </p:pic>
    </p:spTree>
    <p:extLst>
      <p:ext uri="{BB962C8B-B14F-4D97-AF65-F5344CB8AC3E}">
        <p14:creationId xmlns:p14="http://schemas.microsoft.com/office/powerpoint/2010/main" val="64607706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093841"/>
            <a:ext cx="11805711"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该电路设计的目的是通过控制</a:t>
            </a:r>
            <a:r>
              <a:rPr lang="en-US" altLang="zh-CN" sz="2800" dirty="0">
                <a:latin typeface="+mj-ea"/>
                <a:ea typeface="+mj-ea"/>
                <a:cs typeface="+mj-ea"/>
                <a:sym typeface="+mn-ea"/>
              </a:rPr>
              <a:t>Arduino</a:t>
            </a:r>
            <a:r>
              <a:rPr lang="zh-CN" altLang="en-US" sz="2800" dirty="0">
                <a:latin typeface="+mj-ea"/>
                <a:ea typeface="+mj-ea"/>
                <a:cs typeface="+mj-ea"/>
                <a:sym typeface="+mn-ea"/>
              </a:rPr>
              <a:t>开关模块来控制</a:t>
            </a:r>
            <a:r>
              <a:rPr lang="en-US" altLang="zh-CN" sz="2800" dirty="0">
                <a:latin typeface="+mj-ea"/>
                <a:ea typeface="+mj-ea"/>
                <a:cs typeface="+mj-ea"/>
                <a:sym typeface="+mn-ea"/>
              </a:rPr>
              <a:t>LED</a:t>
            </a:r>
            <a:r>
              <a:rPr lang="zh-CN" altLang="en-US" sz="2800" dirty="0">
                <a:latin typeface="+mj-ea"/>
                <a:ea typeface="+mj-ea"/>
                <a:cs typeface="+mj-ea"/>
                <a:sym typeface="+mn-ea"/>
              </a:rPr>
              <a:t>灯的亮灭。硬件电路由三部分组成，即</a:t>
            </a:r>
            <a:r>
              <a:rPr lang="en-US" altLang="zh-CN" sz="2800" dirty="0">
                <a:latin typeface="+mj-ea"/>
                <a:ea typeface="+mj-ea"/>
                <a:cs typeface="+mj-ea"/>
                <a:sym typeface="+mn-ea"/>
              </a:rPr>
              <a:t>Arduino328</a:t>
            </a:r>
            <a:r>
              <a:rPr lang="zh-CN" altLang="en-US" sz="2800" dirty="0">
                <a:latin typeface="+mj-ea"/>
                <a:ea typeface="+mj-ea"/>
                <a:cs typeface="+mj-ea"/>
                <a:sym typeface="+mn-ea"/>
              </a:rPr>
              <a:t>模块、</a:t>
            </a:r>
            <a:r>
              <a:rPr lang="en-US" altLang="zh-CN" sz="2800" dirty="0">
                <a:latin typeface="+mj-ea"/>
                <a:ea typeface="+mj-ea"/>
                <a:cs typeface="+mj-ea"/>
                <a:sym typeface="+mn-ea"/>
              </a:rPr>
              <a:t>Arduino</a:t>
            </a:r>
            <a:r>
              <a:rPr lang="zh-CN" altLang="en-US" sz="2800" dirty="0">
                <a:latin typeface="+mj-ea"/>
                <a:ea typeface="+mj-ea"/>
                <a:cs typeface="+mj-ea"/>
                <a:sym typeface="+mn-ea"/>
              </a:rPr>
              <a:t>开关模块及</a:t>
            </a:r>
            <a:r>
              <a:rPr lang="en-US" altLang="zh-CN" sz="2800" dirty="0">
                <a:latin typeface="+mj-ea"/>
                <a:ea typeface="+mj-ea"/>
                <a:cs typeface="+mj-ea"/>
                <a:sym typeface="+mn-ea"/>
              </a:rPr>
              <a:t>LED</a:t>
            </a:r>
            <a:r>
              <a:rPr lang="zh-CN" altLang="en-US" sz="2800" dirty="0">
                <a:latin typeface="+mj-ea"/>
                <a:ea typeface="+mj-ea"/>
                <a:cs typeface="+mj-ea"/>
                <a:sym typeface="+mn-ea"/>
              </a:rPr>
              <a:t>灯模块。</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9" name="图片 8">
            <a:extLst>
              <a:ext uri="{FF2B5EF4-FFF2-40B4-BE49-F238E27FC236}">
                <a16:creationId xmlns:a16="http://schemas.microsoft.com/office/drawing/2014/main" id="{93130668-6B43-425F-9B68-2E90F1B233F5}"/>
              </a:ext>
            </a:extLst>
          </p:cNvPr>
          <p:cNvPicPr/>
          <p:nvPr/>
        </p:nvPicPr>
        <p:blipFill>
          <a:blip r:embed="rId2"/>
          <a:stretch>
            <a:fillRect/>
          </a:stretch>
        </p:blipFill>
        <p:spPr>
          <a:xfrm>
            <a:off x="2927985" y="2677403"/>
            <a:ext cx="6878631" cy="3886959"/>
          </a:xfrm>
          <a:prstGeom prst="rect">
            <a:avLst/>
          </a:prstGeom>
          <a:noFill/>
          <a:ln w="9525">
            <a:noFill/>
          </a:ln>
        </p:spPr>
      </p:pic>
    </p:spTree>
    <p:extLst>
      <p:ext uri="{BB962C8B-B14F-4D97-AF65-F5344CB8AC3E}">
        <p14:creationId xmlns:p14="http://schemas.microsoft.com/office/powerpoint/2010/main" val="152197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3.2.3 </a:t>
            </a:r>
            <a:r>
              <a:rPr lang="zh-CN" altLang="en-US" sz="4000" dirty="0">
                <a:latin typeface="+mj-ea"/>
                <a:ea typeface="+mj-ea"/>
                <a:cs typeface="+mj-ea"/>
                <a:sym typeface="+mn-ea"/>
              </a:rPr>
              <a:t>数字开关按钮模块</a:t>
            </a:r>
            <a:endParaRPr lang="en-US" altLang="zh-CN" sz="4000" dirty="0">
              <a:solidFill>
                <a:srgbClr val="20517C"/>
              </a:solidFill>
              <a:sym typeface="+mn-ea"/>
            </a:endParaRPr>
          </a:p>
        </p:txBody>
      </p:sp>
    </p:spTree>
    <p:extLst>
      <p:ext uri="{BB962C8B-B14F-4D97-AF65-F5344CB8AC3E}">
        <p14:creationId xmlns:p14="http://schemas.microsoft.com/office/powerpoint/2010/main" val="235870683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021605" y="1481896"/>
            <a:ext cx="3812760"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该电路设计的目的是通过控制</a:t>
            </a:r>
            <a:r>
              <a:rPr lang="en-US" altLang="zh-CN" sz="2800" dirty="0">
                <a:latin typeface="+mj-ea"/>
                <a:ea typeface="+mj-ea"/>
                <a:cs typeface="+mj-ea"/>
                <a:sym typeface="+mn-ea"/>
              </a:rPr>
              <a:t>Arduino</a:t>
            </a:r>
            <a:r>
              <a:rPr lang="zh-CN" altLang="en-US" sz="2800" dirty="0">
                <a:latin typeface="+mj-ea"/>
                <a:ea typeface="+mj-ea"/>
                <a:cs typeface="+mj-ea"/>
                <a:sym typeface="+mn-ea"/>
              </a:rPr>
              <a:t>开关模块来控制</a:t>
            </a:r>
            <a:r>
              <a:rPr lang="en-US" altLang="zh-CN" sz="2800" dirty="0">
                <a:latin typeface="+mj-ea"/>
                <a:ea typeface="+mj-ea"/>
                <a:cs typeface="+mj-ea"/>
                <a:sym typeface="+mn-ea"/>
              </a:rPr>
              <a:t>LED</a:t>
            </a:r>
            <a:r>
              <a:rPr lang="zh-CN" altLang="en-US" sz="2800" dirty="0">
                <a:latin typeface="+mj-ea"/>
                <a:ea typeface="+mj-ea"/>
                <a:cs typeface="+mj-ea"/>
                <a:sym typeface="+mn-ea"/>
              </a:rPr>
              <a:t>灯的亮灭。</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该电路的程序仅由</a:t>
            </a:r>
            <a:r>
              <a:rPr lang="en-US" altLang="zh-CN" sz="2800" dirty="0">
                <a:latin typeface="+mj-ea"/>
                <a:ea typeface="+mj-ea"/>
                <a:cs typeface="+mj-ea"/>
                <a:sym typeface="+mn-ea"/>
              </a:rPr>
              <a:t>LOOP()</a:t>
            </a:r>
            <a:r>
              <a:rPr lang="zh-CN" altLang="en-US" sz="2800" dirty="0">
                <a:latin typeface="+mj-ea"/>
                <a:ea typeface="+mj-ea"/>
                <a:cs typeface="+mj-ea"/>
                <a:sym typeface="+mn-ea"/>
              </a:rPr>
              <a:t>循环程序构成。</a:t>
            </a:r>
          </a:p>
        </p:txBody>
      </p:sp>
      <p:pic>
        <p:nvPicPr>
          <p:cNvPr id="8" name="图片 7">
            <a:extLst>
              <a:ext uri="{FF2B5EF4-FFF2-40B4-BE49-F238E27FC236}">
                <a16:creationId xmlns:a16="http://schemas.microsoft.com/office/drawing/2014/main" id="{2AD62B19-4BE7-4A12-A3D9-C7138E6AA342}"/>
              </a:ext>
            </a:extLst>
          </p:cNvPr>
          <p:cNvPicPr/>
          <p:nvPr/>
        </p:nvPicPr>
        <p:blipFill>
          <a:blip r:embed="rId2"/>
          <a:srcRect l="24385"/>
          <a:stretch>
            <a:fillRect/>
          </a:stretch>
        </p:blipFill>
        <p:spPr>
          <a:xfrm>
            <a:off x="6765191" y="1405432"/>
            <a:ext cx="4248472" cy="5034676"/>
          </a:xfrm>
          <a:prstGeom prst="rect">
            <a:avLst/>
          </a:prstGeom>
          <a:noFill/>
          <a:ln w="9525">
            <a:noFill/>
          </a:ln>
        </p:spPr>
      </p:pic>
    </p:spTree>
    <p:extLst>
      <p:ext uri="{BB962C8B-B14F-4D97-AF65-F5344CB8AC3E}">
        <p14:creationId xmlns:p14="http://schemas.microsoft.com/office/powerpoint/2010/main" val="65240372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03630"/>
            <a:ext cx="11804986"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仿真结果：当开关按钮处于高电平时，此时</a:t>
            </a:r>
            <a:r>
              <a:rPr lang="en-US" altLang="zh-CN" sz="2800" dirty="0">
                <a:latin typeface="+mj-ea"/>
                <a:ea typeface="+mj-ea"/>
                <a:cs typeface="+mj-ea"/>
                <a:sym typeface="+mn-ea"/>
              </a:rPr>
              <a:t>LED1</a:t>
            </a:r>
            <a:r>
              <a:rPr lang="zh-CN" altLang="en-US" sz="2800" dirty="0">
                <a:latin typeface="+mj-ea"/>
                <a:ea typeface="+mj-ea"/>
                <a:cs typeface="+mj-ea"/>
                <a:sym typeface="+mn-ea"/>
              </a:rPr>
              <a:t>灭，即红灯灭，</a:t>
            </a:r>
            <a:r>
              <a:rPr lang="en-US" altLang="zh-CN" sz="2800" dirty="0">
                <a:latin typeface="+mj-ea"/>
                <a:ea typeface="+mj-ea"/>
                <a:cs typeface="+mj-ea"/>
                <a:sym typeface="+mn-ea"/>
              </a:rPr>
              <a:t>LED2</a:t>
            </a:r>
            <a:r>
              <a:rPr lang="zh-CN" altLang="en-US" sz="2800" dirty="0">
                <a:latin typeface="+mj-ea"/>
                <a:ea typeface="+mj-ea"/>
                <a:cs typeface="+mj-ea"/>
                <a:sym typeface="+mn-ea"/>
              </a:rPr>
              <a:t>亮，即绿灯亮。</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10" name="图片 9">
            <a:extLst>
              <a:ext uri="{FF2B5EF4-FFF2-40B4-BE49-F238E27FC236}">
                <a16:creationId xmlns:a16="http://schemas.microsoft.com/office/drawing/2014/main" id="{E2FEF415-BCF7-44DC-B8DB-1BE5BA6C867B}"/>
              </a:ext>
            </a:extLst>
          </p:cNvPr>
          <p:cNvPicPr/>
          <p:nvPr/>
        </p:nvPicPr>
        <p:blipFill>
          <a:blip r:embed="rId2"/>
          <a:stretch>
            <a:fillRect/>
          </a:stretch>
        </p:blipFill>
        <p:spPr>
          <a:xfrm>
            <a:off x="2317597" y="2572728"/>
            <a:ext cx="7556806" cy="3989974"/>
          </a:xfrm>
          <a:prstGeom prst="rect">
            <a:avLst/>
          </a:prstGeom>
          <a:noFill/>
          <a:ln w="9525">
            <a:noFill/>
          </a:ln>
        </p:spPr>
      </p:pic>
    </p:spTree>
    <p:extLst>
      <p:ext uri="{BB962C8B-B14F-4D97-AF65-F5344CB8AC3E}">
        <p14:creationId xmlns:p14="http://schemas.microsoft.com/office/powerpoint/2010/main" val="340815754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03630"/>
            <a:ext cx="11804986"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当开关按钮处于低电平时，</a:t>
            </a:r>
            <a:r>
              <a:rPr lang="en-US" altLang="zh-CN" sz="2800" dirty="0">
                <a:latin typeface="+mj-ea"/>
                <a:ea typeface="+mj-ea"/>
                <a:cs typeface="+mj-ea"/>
                <a:sym typeface="+mn-ea"/>
              </a:rPr>
              <a:t>LED1</a:t>
            </a:r>
            <a:r>
              <a:rPr lang="zh-CN" altLang="en-US" sz="2800" dirty="0">
                <a:latin typeface="+mj-ea"/>
                <a:ea typeface="+mj-ea"/>
                <a:cs typeface="+mj-ea"/>
                <a:sym typeface="+mn-ea"/>
              </a:rPr>
              <a:t>亮，即红灯亮，</a:t>
            </a:r>
            <a:r>
              <a:rPr lang="en-US" altLang="zh-CN" sz="2800" dirty="0">
                <a:latin typeface="+mj-ea"/>
                <a:ea typeface="+mj-ea"/>
                <a:cs typeface="+mj-ea"/>
                <a:sym typeface="+mn-ea"/>
              </a:rPr>
              <a:t>LED2</a:t>
            </a:r>
            <a:r>
              <a:rPr lang="zh-CN" altLang="en-US" sz="2800" dirty="0">
                <a:latin typeface="+mj-ea"/>
                <a:ea typeface="+mj-ea"/>
                <a:cs typeface="+mj-ea"/>
                <a:sym typeface="+mn-ea"/>
              </a:rPr>
              <a:t>灭，即绿灯灭。</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7" name="图片 6">
            <a:extLst>
              <a:ext uri="{FF2B5EF4-FFF2-40B4-BE49-F238E27FC236}">
                <a16:creationId xmlns:a16="http://schemas.microsoft.com/office/drawing/2014/main" id="{226B8E24-0250-4217-A2C2-8E0BC6B24AE0}"/>
              </a:ext>
            </a:extLst>
          </p:cNvPr>
          <p:cNvPicPr/>
          <p:nvPr/>
        </p:nvPicPr>
        <p:blipFill>
          <a:blip r:embed="rId2"/>
          <a:stretch>
            <a:fillRect/>
          </a:stretch>
        </p:blipFill>
        <p:spPr>
          <a:xfrm>
            <a:off x="1781553" y="2132856"/>
            <a:ext cx="8202879" cy="4294068"/>
          </a:xfrm>
          <a:prstGeom prst="rect">
            <a:avLst/>
          </a:prstGeom>
          <a:noFill/>
          <a:ln w="9525">
            <a:noFill/>
          </a:ln>
        </p:spPr>
      </p:pic>
    </p:spTree>
    <p:extLst>
      <p:ext uri="{BB962C8B-B14F-4D97-AF65-F5344CB8AC3E}">
        <p14:creationId xmlns:p14="http://schemas.microsoft.com/office/powerpoint/2010/main" val="81599374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3.2.23  Arduino TC74</a:t>
            </a:r>
            <a:r>
              <a:rPr lang="zh-CN" altLang="en-US" sz="4000" dirty="0">
                <a:latin typeface="+mj-ea"/>
                <a:ea typeface="+mj-ea"/>
                <a:cs typeface="+mj-ea"/>
                <a:sym typeface="+mn-ea"/>
              </a:rPr>
              <a:t>温度传感器模块</a:t>
            </a:r>
            <a:endParaRPr lang="en-US" altLang="zh-CN" sz="4000" dirty="0">
              <a:solidFill>
                <a:srgbClr val="20517C"/>
              </a:solidFill>
              <a:sym typeface="+mn-ea"/>
            </a:endParaRPr>
          </a:p>
        </p:txBody>
      </p:sp>
    </p:spTree>
    <p:extLst>
      <p:ext uri="{BB962C8B-B14F-4D97-AF65-F5344CB8AC3E}">
        <p14:creationId xmlns:p14="http://schemas.microsoft.com/office/powerpoint/2010/main" val="153527860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 TC74</a:t>
            </a:r>
            <a:r>
              <a:rPr lang="zh-CN" altLang="en-US" sz="4400" dirty="0">
                <a:latin typeface="+mj-ea"/>
                <a:ea typeface="+mj-ea"/>
                <a:cs typeface="+mj-ea"/>
                <a:sym typeface="+mn-ea"/>
              </a:rPr>
              <a:t>温度传感器模块</a:t>
            </a:r>
            <a:endParaRPr lang="en-US" altLang="zh-CN" sz="4400" dirty="0">
              <a:sym typeface="+mn-ea"/>
            </a:endParaRPr>
          </a:p>
        </p:txBody>
      </p:sp>
      <p:sp>
        <p:nvSpPr>
          <p:cNvPr id="23" name="矩形 22"/>
          <p:cNvSpPr/>
          <p:nvPr/>
        </p:nvSpPr>
        <p:spPr>
          <a:xfrm>
            <a:off x="1187624" y="2060848"/>
            <a:ext cx="9816752"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TC74 </a:t>
            </a:r>
            <a:r>
              <a:rPr lang="zh-CN" altLang="en-US" sz="2800" dirty="0">
                <a:latin typeface="+mj-ea"/>
                <a:ea typeface="+mj-ea"/>
                <a:cs typeface="+mj-ea"/>
                <a:sym typeface="+mn-ea"/>
              </a:rPr>
              <a:t>是特别适用于低成本和小尺寸应用场合的可串行读取的数字温度传感器。 内部温度检测元件的温度被转换成数据，并以 </a:t>
            </a:r>
            <a:r>
              <a:rPr lang="en-US" altLang="zh-CN" sz="2800" dirty="0">
                <a:latin typeface="+mj-ea"/>
                <a:ea typeface="+mj-ea"/>
                <a:cs typeface="+mj-ea"/>
                <a:sym typeface="+mn-ea"/>
              </a:rPr>
              <a:t>8 </a:t>
            </a:r>
            <a:r>
              <a:rPr lang="zh-CN" altLang="en-US" sz="2800" dirty="0">
                <a:latin typeface="+mj-ea"/>
                <a:ea typeface="+mj-ea"/>
                <a:cs typeface="+mj-ea"/>
                <a:sym typeface="+mn-ea"/>
              </a:rPr>
              <a:t>位数字字的方式提供。</a:t>
            </a:r>
          </a:p>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TC74 </a:t>
            </a:r>
            <a:r>
              <a:rPr lang="zh-CN" altLang="en-US" sz="2800" dirty="0">
                <a:latin typeface="+mj-ea"/>
                <a:ea typeface="+mj-ea"/>
                <a:cs typeface="+mj-ea"/>
                <a:sym typeface="+mn-ea"/>
              </a:rPr>
              <a:t>的通信通过与两线 </a:t>
            </a:r>
            <a:r>
              <a:rPr lang="en-US" altLang="zh-CN" sz="2800" dirty="0" err="1">
                <a:latin typeface="+mj-ea"/>
                <a:ea typeface="+mj-ea"/>
                <a:cs typeface="+mj-ea"/>
                <a:sym typeface="+mn-ea"/>
              </a:rPr>
              <a:t>SMBus</a:t>
            </a:r>
            <a:r>
              <a:rPr lang="en-US" altLang="zh-CN" sz="2800" dirty="0">
                <a:latin typeface="+mj-ea"/>
                <a:ea typeface="+mj-ea"/>
                <a:cs typeface="+mj-ea"/>
                <a:sym typeface="+mn-ea"/>
              </a:rPr>
              <a:t>/I2C </a:t>
            </a:r>
            <a:r>
              <a:rPr lang="zh-CN" altLang="en-US" sz="2800" dirty="0">
                <a:latin typeface="+mj-ea"/>
                <a:ea typeface="+mj-ea"/>
                <a:cs typeface="+mj-ea"/>
                <a:sym typeface="+mn-ea"/>
              </a:rPr>
              <a:t>兼容的接口来完成。该总线也用来实现多点 、多位置的温度监控。</a:t>
            </a:r>
            <a:r>
              <a:rPr lang="en-US" altLang="zh-CN" sz="2800" dirty="0">
                <a:latin typeface="+mj-ea"/>
                <a:ea typeface="+mj-ea"/>
                <a:cs typeface="+mj-ea"/>
                <a:sym typeface="+mn-ea"/>
              </a:rPr>
              <a:t>CONFIG </a:t>
            </a:r>
            <a:r>
              <a:rPr lang="zh-CN" altLang="en-US" sz="2800" dirty="0">
                <a:latin typeface="+mj-ea"/>
                <a:ea typeface="+mj-ea"/>
                <a:cs typeface="+mj-ea"/>
                <a:sym typeface="+mn-ea"/>
              </a:rPr>
              <a:t>寄存器中的 </a:t>
            </a:r>
            <a:r>
              <a:rPr lang="en-US" altLang="zh-CN" sz="2800" dirty="0">
                <a:latin typeface="+mj-ea"/>
                <a:ea typeface="+mj-ea"/>
                <a:cs typeface="+mj-ea"/>
                <a:sym typeface="+mn-ea"/>
              </a:rPr>
              <a:t>SHDN </a:t>
            </a:r>
            <a:r>
              <a:rPr lang="zh-CN" altLang="en-US" sz="2800" dirty="0">
                <a:latin typeface="+mj-ea"/>
                <a:ea typeface="+mj-ea"/>
                <a:cs typeface="+mj-ea"/>
                <a:sym typeface="+mn-ea"/>
              </a:rPr>
              <a:t>位可用来启动低功耗待机模式。</a:t>
            </a:r>
          </a:p>
        </p:txBody>
      </p:sp>
    </p:spTree>
    <p:extLst>
      <p:ext uri="{BB962C8B-B14F-4D97-AF65-F5344CB8AC3E}">
        <p14:creationId xmlns:p14="http://schemas.microsoft.com/office/powerpoint/2010/main" val="19856992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927469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 TC74</a:t>
            </a:r>
            <a:r>
              <a:rPr lang="zh-CN" altLang="en-US" sz="2800" dirty="0">
                <a:latin typeface="+mj-ea"/>
                <a:ea typeface="+mj-ea"/>
                <a:cs typeface="+mj-ea"/>
                <a:sym typeface="+mn-ea"/>
              </a:rPr>
              <a:t>温度传感器模块电路原理图如图。</a:t>
            </a:r>
          </a:p>
        </p:txBody>
      </p:sp>
      <p:pic>
        <p:nvPicPr>
          <p:cNvPr id="8" name="图片 7">
            <a:extLst>
              <a:ext uri="{FF2B5EF4-FFF2-40B4-BE49-F238E27FC236}">
                <a16:creationId xmlns:a16="http://schemas.microsoft.com/office/drawing/2014/main" id="{7C52B90D-6A05-42EB-B357-DA1DEAE941BB}"/>
              </a:ext>
            </a:extLst>
          </p:cNvPr>
          <p:cNvPicPr/>
          <p:nvPr/>
        </p:nvPicPr>
        <p:blipFill>
          <a:blip r:embed="rId2"/>
          <a:stretch>
            <a:fillRect/>
          </a:stretch>
        </p:blipFill>
        <p:spPr>
          <a:xfrm>
            <a:off x="3809023" y="1810385"/>
            <a:ext cx="7152054" cy="4285908"/>
          </a:xfrm>
          <a:prstGeom prst="rect">
            <a:avLst/>
          </a:prstGeom>
          <a:noFill/>
          <a:ln w="9525">
            <a:noFill/>
          </a:ln>
        </p:spPr>
      </p:pic>
    </p:spTree>
    <p:extLst>
      <p:ext uri="{BB962C8B-B14F-4D97-AF65-F5344CB8AC3E}">
        <p14:creationId xmlns:p14="http://schemas.microsoft.com/office/powerpoint/2010/main" val="123245425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6" y="1464472"/>
            <a:ext cx="9861494"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Arduino TC74</a:t>
            </a:r>
            <a:r>
              <a:rPr lang="zh-CN" altLang="en-US" sz="2800" dirty="0">
                <a:latin typeface="+mj-ea"/>
                <a:ea typeface="+mj-ea"/>
                <a:cs typeface="+mj-ea"/>
                <a:sym typeface="+mn-ea"/>
              </a:rPr>
              <a:t>温度传感器模块的可视化程序可视化命令包括两条：读取温度值和手动分配一个器件的地址。</a:t>
            </a:r>
          </a:p>
        </p:txBody>
      </p:sp>
      <p:pic>
        <p:nvPicPr>
          <p:cNvPr id="7" name="图片 6">
            <a:extLst>
              <a:ext uri="{FF2B5EF4-FFF2-40B4-BE49-F238E27FC236}">
                <a16:creationId xmlns:a16="http://schemas.microsoft.com/office/drawing/2014/main" id="{626E7DAA-1CC5-4768-ABAA-A88BA2E36590}"/>
              </a:ext>
            </a:extLst>
          </p:cNvPr>
          <p:cNvPicPr/>
          <p:nvPr/>
        </p:nvPicPr>
        <p:blipFill>
          <a:blip r:embed="rId2"/>
          <a:stretch>
            <a:fillRect/>
          </a:stretch>
        </p:blipFill>
        <p:spPr>
          <a:xfrm>
            <a:off x="1499855" y="2866751"/>
            <a:ext cx="7251675" cy="3560372"/>
          </a:xfrm>
          <a:prstGeom prst="rect">
            <a:avLst/>
          </a:prstGeom>
          <a:noFill/>
          <a:ln w="9525">
            <a:noFill/>
          </a:ln>
        </p:spPr>
      </p:pic>
    </p:spTree>
    <p:extLst>
      <p:ext uri="{BB962C8B-B14F-4D97-AF65-F5344CB8AC3E}">
        <p14:creationId xmlns:p14="http://schemas.microsoft.com/office/powerpoint/2010/main" val="16281404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093841"/>
            <a:ext cx="11805711"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该电路设计的目的是通过</a:t>
            </a:r>
            <a:r>
              <a:rPr lang="en-US" altLang="zh-CN" sz="2800" dirty="0">
                <a:latin typeface="+mj-ea"/>
                <a:ea typeface="+mj-ea"/>
                <a:cs typeface="+mj-ea"/>
                <a:sym typeface="+mn-ea"/>
              </a:rPr>
              <a:t>Arduino TC74</a:t>
            </a:r>
            <a:r>
              <a:rPr lang="zh-CN" altLang="en-US" sz="2800" dirty="0">
                <a:latin typeface="+mj-ea"/>
                <a:ea typeface="+mj-ea"/>
                <a:cs typeface="+mj-ea"/>
                <a:sym typeface="+mn-ea"/>
              </a:rPr>
              <a:t>温度传感器模块采集温度并将其显示到液晶显示屏上</a:t>
            </a:r>
            <a:r>
              <a:rPr lang="en-US" altLang="zh-CN" sz="2800" dirty="0">
                <a:latin typeface="+mj-ea"/>
                <a:ea typeface="+mj-ea"/>
                <a:cs typeface="+mj-ea"/>
                <a:sym typeface="+mn-ea"/>
              </a:rPr>
              <a:t>,</a:t>
            </a:r>
            <a:r>
              <a:rPr lang="zh-CN" altLang="en-US" sz="2800" dirty="0">
                <a:latin typeface="+mj-ea"/>
                <a:ea typeface="+mj-ea"/>
                <a:cs typeface="+mj-ea"/>
                <a:sym typeface="+mn-ea"/>
              </a:rPr>
              <a:t>该电路的硬件电路主要由四部分组成，即</a:t>
            </a:r>
            <a:r>
              <a:rPr lang="en-US" altLang="zh-CN" sz="2800" dirty="0">
                <a:latin typeface="+mj-ea"/>
                <a:ea typeface="+mj-ea"/>
                <a:cs typeface="+mj-ea"/>
                <a:sym typeface="+mn-ea"/>
              </a:rPr>
              <a:t>Arduino328</a:t>
            </a:r>
            <a:r>
              <a:rPr lang="zh-CN" altLang="en-US" sz="2800" dirty="0">
                <a:latin typeface="+mj-ea"/>
                <a:ea typeface="+mj-ea"/>
                <a:cs typeface="+mj-ea"/>
                <a:sym typeface="+mn-ea"/>
              </a:rPr>
              <a:t>模块、</a:t>
            </a:r>
            <a:r>
              <a:rPr lang="en-US" altLang="zh-CN" sz="2800" dirty="0">
                <a:latin typeface="+mj-ea"/>
                <a:ea typeface="+mj-ea"/>
                <a:cs typeface="+mj-ea"/>
                <a:sym typeface="+mn-ea"/>
              </a:rPr>
              <a:t>Arduino TC74</a:t>
            </a:r>
            <a:r>
              <a:rPr lang="zh-CN" altLang="en-US" sz="2800" dirty="0">
                <a:latin typeface="+mj-ea"/>
                <a:ea typeface="+mj-ea"/>
                <a:cs typeface="+mj-ea"/>
                <a:sym typeface="+mn-ea"/>
              </a:rPr>
              <a:t>温度传感器模块、</a:t>
            </a:r>
            <a:r>
              <a:rPr lang="en-US" altLang="zh-CN" sz="2800" dirty="0">
                <a:latin typeface="+mj-ea"/>
                <a:ea typeface="+mj-ea"/>
                <a:cs typeface="+mj-ea"/>
                <a:sym typeface="+mn-ea"/>
              </a:rPr>
              <a:t>I2C </a:t>
            </a:r>
            <a:r>
              <a:rPr lang="zh-CN" altLang="en-US" sz="2800" dirty="0">
                <a:latin typeface="+mj-ea"/>
                <a:ea typeface="+mj-ea"/>
                <a:cs typeface="+mj-ea"/>
                <a:sym typeface="+mn-ea"/>
              </a:rPr>
              <a:t>模块及液晶显示屏模块。</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7" name="图片 6">
            <a:extLst>
              <a:ext uri="{FF2B5EF4-FFF2-40B4-BE49-F238E27FC236}">
                <a16:creationId xmlns:a16="http://schemas.microsoft.com/office/drawing/2014/main" id="{5CCB2676-164B-4D60-AB84-8B4A87E70D00}"/>
              </a:ext>
            </a:extLst>
          </p:cNvPr>
          <p:cNvPicPr/>
          <p:nvPr/>
        </p:nvPicPr>
        <p:blipFill>
          <a:blip r:embed="rId2"/>
          <a:stretch>
            <a:fillRect/>
          </a:stretch>
        </p:blipFill>
        <p:spPr>
          <a:xfrm>
            <a:off x="2243572" y="3267131"/>
            <a:ext cx="7704856" cy="3413725"/>
          </a:xfrm>
          <a:prstGeom prst="rect">
            <a:avLst/>
          </a:prstGeom>
          <a:noFill/>
          <a:ln w="9525">
            <a:noFill/>
          </a:ln>
        </p:spPr>
      </p:pic>
    </p:spTree>
    <p:extLst>
      <p:ext uri="{BB962C8B-B14F-4D97-AF65-F5344CB8AC3E}">
        <p14:creationId xmlns:p14="http://schemas.microsoft.com/office/powerpoint/2010/main" val="32541968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021605" y="1481896"/>
            <a:ext cx="3812760"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为了实现该电路的设计目的，</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该电路的程序由两部分组成，即</a:t>
            </a:r>
            <a:r>
              <a:rPr lang="en-US" altLang="zh-CN" sz="2800" dirty="0">
                <a:latin typeface="+mj-ea"/>
                <a:ea typeface="+mj-ea"/>
                <a:cs typeface="+mj-ea"/>
                <a:sym typeface="+mn-ea"/>
              </a:rPr>
              <a:t>SETUP()</a:t>
            </a:r>
            <a:r>
              <a:rPr lang="zh-CN" altLang="en-US" sz="2800" dirty="0">
                <a:latin typeface="+mj-ea"/>
                <a:ea typeface="+mj-ea"/>
                <a:cs typeface="+mj-ea"/>
                <a:sym typeface="+mn-ea"/>
              </a:rPr>
              <a:t>和</a:t>
            </a:r>
            <a:r>
              <a:rPr lang="en-US" altLang="zh-CN" sz="2800" dirty="0">
                <a:latin typeface="+mj-ea"/>
                <a:ea typeface="+mj-ea"/>
                <a:cs typeface="+mj-ea"/>
                <a:sym typeface="+mn-ea"/>
              </a:rPr>
              <a:t>LOOP()</a:t>
            </a:r>
            <a:r>
              <a:rPr lang="zh-CN" altLang="en-US" sz="2800" dirty="0">
                <a:latin typeface="+mj-ea"/>
                <a:ea typeface="+mj-ea"/>
                <a:cs typeface="+mj-ea"/>
                <a:sym typeface="+mn-ea"/>
              </a:rPr>
              <a:t>循环程序构成。</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7" name="图片 6">
            <a:extLst>
              <a:ext uri="{FF2B5EF4-FFF2-40B4-BE49-F238E27FC236}">
                <a16:creationId xmlns:a16="http://schemas.microsoft.com/office/drawing/2014/main" id="{5E0383B3-7CEE-42AC-BCD3-95A2C241719F}"/>
              </a:ext>
            </a:extLst>
          </p:cNvPr>
          <p:cNvPicPr/>
          <p:nvPr/>
        </p:nvPicPr>
        <p:blipFill>
          <a:blip r:embed="rId2"/>
          <a:stretch>
            <a:fillRect/>
          </a:stretch>
        </p:blipFill>
        <p:spPr>
          <a:xfrm>
            <a:off x="6921923" y="1482805"/>
            <a:ext cx="4248472" cy="4923613"/>
          </a:xfrm>
          <a:prstGeom prst="rect">
            <a:avLst/>
          </a:prstGeom>
          <a:noFill/>
          <a:ln w="9525">
            <a:noFill/>
          </a:ln>
        </p:spPr>
      </p:pic>
    </p:spTree>
    <p:extLst>
      <p:ext uri="{BB962C8B-B14F-4D97-AF65-F5344CB8AC3E}">
        <p14:creationId xmlns:p14="http://schemas.microsoft.com/office/powerpoint/2010/main" val="276744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 Arduino16×2</a:t>
            </a:r>
            <a:r>
              <a:rPr lang="zh-CN" altLang="en-US" sz="4000" dirty="0">
                <a:latin typeface="+mj-ea"/>
                <a:ea typeface="+mj-ea"/>
                <a:cs typeface="+mj-ea"/>
                <a:sym typeface="+mn-ea"/>
              </a:rPr>
              <a:t>字符型液晶显示器</a:t>
            </a:r>
            <a:endParaRPr lang="en-US" altLang="zh-CN" sz="4000" dirty="0">
              <a:solidFill>
                <a:srgbClr val="20517C"/>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404664"/>
            <a:ext cx="9433048" cy="698500"/>
          </a:xfrm>
        </p:spPr>
        <p:txBody>
          <a:bodyPr/>
          <a:lstStyle/>
          <a:p>
            <a:pPr marL="0" indent="0" algn="ctr">
              <a:buNone/>
            </a:pPr>
            <a:r>
              <a:rPr lang="zh-CN" altLang="en-US" sz="4400" dirty="0">
                <a:latin typeface="+mj-ea"/>
                <a:ea typeface="+mj-ea"/>
                <a:cs typeface="+mj-ea"/>
                <a:sym typeface="+mn-ea"/>
              </a:rPr>
              <a:t>数字开关按钮模块</a:t>
            </a:r>
            <a:endParaRPr lang="en-US" altLang="zh-CN" sz="4400" dirty="0">
              <a:sym typeface="+mn-ea"/>
            </a:endParaRPr>
          </a:p>
        </p:txBody>
      </p:sp>
      <p:sp>
        <p:nvSpPr>
          <p:cNvPr id="23" name="矩形 22"/>
          <p:cNvSpPr/>
          <p:nvPr/>
        </p:nvSpPr>
        <p:spPr>
          <a:xfrm>
            <a:off x="1656184" y="1805061"/>
            <a:ext cx="8400256"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数字开关按钮模块用于需要开关控制的电路系统设计中。</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数字开关按钮模块功能：当按钮按下时，</a:t>
            </a:r>
            <a:r>
              <a:rPr lang="en-US" altLang="zh-CN" sz="2800" dirty="0">
                <a:latin typeface="+mj-ea"/>
                <a:ea typeface="+mj-ea"/>
                <a:cs typeface="+mj-ea"/>
                <a:sym typeface="+mn-ea"/>
              </a:rPr>
              <a:t>IO2</a:t>
            </a:r>
            <a:r>
              <a:rPr lang="zh-CN" altLang="en-US" sz="2800" dirty="0">
                <a:latin typeface="+mj-ea"/>
                <a:ea typeface="+mj-ea"/>
                <a:cs typeface="+mj-ea"/>
                <a:sym typeface="+mn-ea"/>
              </a:rPr>
              <a:t>处于高电平；当按钮没有按下时，</a:t>
            </a:r>
            <a:r>
              <a:rPr lang="en-US" altLang="zh-CN" sz="2800" dirty="0">
                <a:latin typeface="+mj-ea"/>
                <a:ea typeface="+mj-ea"/>
                <a:cs typeface="+mj-ea"/>
                <a:sym typeface="+mn-ea"/>
              </a:rPr>
              <a:t>IO2</a:t>
            </a:r>
            <a:r>
              <a:rPr lang="zh-CN" altLang="en-US" sz="2800" dirty="0">
                <a:latin typeface="+mj-ea"/>
                <a:ea typeface="+mj-ea"/>
                <a:cs typeface="+mj-ea"/>
                <a:sym typeface="+mn-ea"/>
              </a:rPr>
              <a:t>处于低电平</a:t>
            </a:r>
          </a:p>
        </p:txBody>
      </p:sp>
    </p:spTree>
    <p:extLst>
      <p:ext uri="{BB962C8B-B14F-4D97-AF65-F5344CB8AC3E}">
        <p14:creationId xmlns:p14="http://schemas.microsoft.com/office/powerpoint/2010/main" val="335309170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03630"/>
            <a:ext cx="11804986"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仿真结果：当传感器采集到的温度值是</a:t>
            </a:r>
            <a:r>
              <a:rPr lang="en-US" altLang="zh-CN" sz="2800" dirty="0">
                <a:latin typeface="+mj-ea"/>
                <a:ea typeface="+mj-ea"/>
                <a:cs typeface="+mj-ea"/>
                <a:sym typeface="+mn-ea"/>
              </a:rPr>
              <a:t>27℃</a:t>
            </a:r>
            <a:r>
              <a:rPr lang="zh-CN" altLang="en-US" sz="2800" dirty="0">
                <a:latin typeface="+mj-ea"/>
                <a:ea typeface="+mj-ea"/>
                <a:cs typeface="+mj-ea"/>
                <a:sym typeface="+mn-ea"/>
              </a:rPr>
              <a:t>时，</a:t>
            </a:r>
            <a:r>
              <a:rPr lang="en-US" altLang="zh-CN" sz="2800" dirty="0">
                <a:latin typeface="+mj-ea"/>
                <a:ea typeface="+mj-ea"/>
                <a:cs typeface="+mj-ea"/>
                <a:sym typeface="+mn-ea"/>
              </a:rPr>
              <a:t>LM016L</a:t>
            </a:r>
            <a:r>
              <a:rPr lang="zh-CN" altLang="en-US" sz="2800" dirty="0">
                <a:latin typeface="+mj-ea"/>
                <a:ea typeface="+mj-ea"/>
                <a:cs typeface="+mj-ea"/>
                <a:sym typeface="+mn-ea"/>
              </a:rPr>
              <a:t>液晶显示屏上显示“</a:t>
            </a:r>
            <a:r>
              <a:rPr lang="en-US" altLang="zh-CN" sz="2800" dirty="0">
                <a:latin typeface="+mj-ea"/>
                <a:ea typeface="+mj-ea"/>
                <a:cs typeface="+mj-ea"/>
                <a:sym typeface="+mn-ea"/>
              </a:rPr>
              <a:t>Temp</a:t>
            </a:r>
            <a:r>
              <a:rPr lang="zh-CN" altLang="en-US" sz="2800" dirty="0">
                <a:latin typeface="+mj-ea"/>
                <a:ea typeface="+mj-ea"/>
                <a:cs typeface="+mj-ea"/>
                <a:sym typeface="+mn-ea"/>
              </a:rPr>
              <a:t>：</a:t>
            </a:r>
            <a:r>
              <a:rPr lang="en-US" altLang="zh-CN" sz="2800" dirty="0">
                <a:latin typeface="+mj-ea"/>
                <a:ea typeface="+mj-ea"/>
                <a:cs typeface="+mj-ea"/>
                <a:sym typeface="+mn-ea"/>
              </a:rPr>
              <a:t>=27 deg”</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6D30DFDB-B885-4D43-811D-1964BFD9DEAB}"/>
              </a:ext>
            </a:extLst>
          </p:cNvPr>
          <p:cNvPicPr/>
          <p:nvPr/>
        </p:nvPicPr>
        <p:blipFill>
          <a:blip r:embed="rId2"/>
          <a:stretch>
            <a:fillRect/>
          </a:stretch>
        </p:blipFill>
        <p:spPr>
          <a:xfrm>
            <a:off x="5375920" y="2037450"/>
            <a:ext cx="5070425" cy="4527243"/>
          </a:xfrm>
          <a:prstGeom prst="rect">
            <a:avLst/>
          </a:prstGeom>
          <a:noFill/>
          <a:ln w="9525">
            <a:noFill/>
          </a:ln>
        </p:spPr>
      </p:pic>
    </p:spTree>
    <p:extLst>
      <p:ext uri="{BB962C8B-B14F-4D97-AF65-F5344CB8AC3E}">
        <p14:creationId xmlns:p14="http://schemas.microsoft.com/office/powerpoint/2010/main" val="237137597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53152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3.2.24 </a:t>
            </a:r>
            <a:r>
              <a:rPr lang="zh-CN" altLang="en-US" sz="4000" dirty="0">
                <a:latin typeface="+mj-ea"/>
                <a:ea typeface="+mj-ea"/>
                <a:cs typeface="+mj-ea"/>
                <a:sym typeface="+mn-ea"/>
              </a:rPr>
              <a:t>基于 </a:t>
            </a:r>
            <a:r>
              <a:rPr lang="en-US" altLang="zh-CN" sz="4000" dirty="0">
                <a:latin typeface="+mj-ea"/>
                <a:ea typeface="+mj-ea"/>
                <a:cs typeface="+mj-ea"/>
                <a:sym typeface="+mn-ea"/>
              </a:rPr>
              <a:t>MCP23008</a:t>
            </a:r>
            <a:r>
              <a:rPr lang="zh-CN" altLang="en-US" sz="4000" dirty="0">
                <a:latin typeface="+mj-ea"/>
                <a:ea typeface="+mj-ea"/>
                <a:cs typeface="+mj-ea"/>
                <a:sym typeface="+mn-ea"/>
              </a:rPr>
              <a:t>的</a:t>
            </a:r>
            <a:r>
              <a:rPr lang="en-US" altLang="zh-CN" sz="4000" dirty="0">
                <a:latin typeface="+mj-ea"/>
                <a:ea typeface="+mj-ea"/>
                <a:cs typeface="+mj-ea"/>
                <a:sym typeface="+mn-ea"/>
              </a:rPr>
              <a:t>Arduino</a:t>
            </a:r>
            <a:r>
              <a:rPr lang="zh-CN" altLang="en-US" sz="4000" dirty="0">
                <a:latin typeface="+mj-ea"/>
                <a:ea typeface="+mj-ea"/>
                <a:cs typeface="+mj-ea"/>
                <a:sym typeface="+mn-ea"/>
              </a:rPr>
              <a:t>键盘模块</a:t>
            </a:r>
            <a:endParaRPr lang="en-US" altLang="zh-CN" sz="4000" dirty="0">
              <a:solidFill>
                <a:srgbClr val="20517C"/>
              </a:solidFill>
              <a:sym typeface="+mn-ea"/>
            </a:endParaRPr>
          </a:p>
        </p:txBody>
      </p:sp>
    </p:spTree>
    <p:extLst>
      <p:ext uri="{BB962C8B-B14F-4D97-AF65-F5344CB8AC3E}">
        <p14:creationId xmlns:p14="http://schemas.microsoft.com/office/powerpoint/2010/main" val="11514063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8" y="260648"/>
            <a:ext cx="9627191" cy="698500"/>
          </a:xfrm>
        </p:spPr>
        <p:txBody>
          <a:bodyPr/>
          <a:lstStyle/>
          <a:p>
            <a:pPr marL="0" indent="0" algn="ctr">
              <a:buNone/>
            </a:pPr>
            <a:r>
              <a:rPr lang="zh-CN" altLang="en-US" sz="4400" dirty="0">
                <a:latin typeface="+mj-ea"/>
                <a:ea typeface="+mj-ea"/>
                <a:cs typeface="+mj-ea"/>
                <a:sym typeface="+mn-ea"/>
              </a:rPr>
              <a:t>基于 </a:t>
            </a:r>
            <a:r>
              <a:rPr lang="en-US" altLang="zh-CN" sz="4400" dirty="0">
                <a:latin typeface="+mj-ea"/>
                <a:ea typeface="+mj-ea"/>
                <a:cs typeface="+mj-ea"/>
                <a:sym typeface="+mn-ea"/>
              </a:rPr>
              <a:t>MCP23008</a:t>
            </a:r>
            <a:r>
              <a:rPr lang="zh-CN" altLang="en-US" sz="4400" dirty="0">
                <a:latin typeface="+mj-ea"/>
                <a:ea typeface="+mj-ea"/>
                <a:cs typeface="+mj-ea"/>
                <a:sym typeface="+mn-ea"/>
              </a:rPr>
              <a:t>的</a:t>
            </a:r>
            <a:r>
              <a:rPr lang="en-US" altLang="zh-CN" sz="4400" dirty="0">
                <a:latin typeface="+mj-ea"/>
                <a:ea typeface="+mj-ea"/>
                <a:cs typeface="+mj-ea"/>
                <a:sym typeface="+mn-ea"/>
              </a:rPr>
              <a:t>Arduino</a:t>
            </a:r>
            <a:r>
              <a:rPr lang="zh-CN" altLang="en-US" sz="4400" dirty="0">
                <a:latin typeface="+mj-ea"/>
                <a:ea typeface="+mj-ea"/>
                <a:cs typeface="+mj-ea"/>
                <a:sym typeface="+mn-ea"/>
              </a:rPr>
              <a:t>键盘模块</a:t>
            </a:r>
            <a:endParaRPr lang="en-US" altLang="zh-CN" sz="4400" dirty="0">
              <a:sym typeface="+mn-ea"/>
            </a:endParaRPr>
          </a:p>
        </p:txBody>
      </p:sp>
      <p:sp>
        <p:nvSpPr>
          <p:cNvPr id="23" name="矩形 22"/>
          <p:cNvSpPr/>
          <p:nvPr/>
        </p:nvSpPr>
        <p:spPr>
          <a:xfrm>
            <a:off x="1187624" y="2060848"/>
            <a:ext cx="9816752"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MCP23008</a:t>
            </a:r>
            <a:r>
              <a:rPr lang="zh-CN" altLang="en-US" sz="2800" dirty="0">
                <a:latin typeface="+mj-ea"/>
                <a:ea typeface="+mj-ea"/>
                <a:cs typeface="+mj-ea"/>
                <a:sym typeface="+mn-ea"/>
              </a:rPr>
              <a:t>为具有</a:t>
            </a:r>
            <a:r>
              <a:rPr lang="en-US" altLang="zh-CN" sz="2800" dirty="0">
                <a:latin typeface="+mj-ea"/>
                <a:ea typeface="+mj-ea"/>
                <a:cs typeface="+mj-ea"/>
                <a:sym typeface="+mn-ea"/>
              </a:rPr>
              <a:t>I2C</a:t>
            </a:r>
            <a:r>
              <a:rPr lang="zh-CN" altLang="en-US" sz="2800" dirty="0">
                <a:latin typeface="+mj-ea"/>
                <a:ea typeface="+mj-ea"/>
                <a:cs typeface="+mj-ea"/>
                <a:sym typeface="+mn-ea"/>
              </a:rPr>
              <a:t>总线、</a:t>
            </a:r>
            <a:r>
              <a:rPr lang="en-US" altLang="zh-CN" sz="2800" dirty="0">
                <a:latin typeface="+mj-ea"/>
                <a:ea typeface="+mj-ea"/>
                <a:cs typeface="+mj-ea"/>
                <a:sym typeface="+mn-ea"/>
              </a:rPr>
              <a:t>8</a:t>
            </a:r>
            <a:r>
              <a:rPr lang="zh-CN" altLang="en-US" sz="2800" dirty="0">
                <a:latin typeface="+mj-ea"/>
                <a:ea typeface="+mj-ea"/>
                <a:cs typeface="+mj-ea"/>
                <a:sym typeface="+mn-ea"/>
              </a:rPr>
              <a:t>位的通用串行</a:t>
            </a:r>
            <a:r>
              <a:rPr lang="en-US" altLang="zh-CN" sz="2800" dirty="0">
                <a:latin typeface="+mj-ea"/>
                <a:ea typeface="+mj-ea"/>
                <a:cs typeface="+mj-ea"/>
                <a:sym typeface="+mn-ea"/>
              </a:rPr>
              <a:t>I/O</a:t>
            </a:r>
            <a:r>
              <a:rPr lang="zh-CN" altLang="en-US" sz="2800" dirty="0">
                <a:latin typeface="+mj-ea"/>
                <a:ea typeface="+mj-ea"/>
                <a:cs typeface="+mj-ea"/>
                <a:sym typeface="+mn-ea"/>
              </a:rPr>
              <a:t>扩展口的器件。</a:t>
            </a:r>
            <a:r>
              <a:rPr lang="en-US" altLang="zh-CN" sz="2800" dirty="0">
                <a:latin typeface="+mj-ea"/>
                <a:ea typeface="+mj-ea"/>
                <a:cs typeface="+mj-ea"/>
                <a:sym typeface="+mn-ea"/>
              </a:rPr>
              <a:t>MCP23008</a:t>
            </a:r>
            <a:r>
              <a:rPr lang="zh-CN" altLang="en-US" sz="2800" dirty="0">
                <a:latin typeface="+mj-ea"/>
                <a:ea typeface="+mj-ea"/>
                <a:cs typeface="+mj-ea"/>
                <a:sym typeface="+mn-ea"/>
              </a:rPr>
              <a:t>具有三个地址引脚，由用于输入、输出和极性选择的多个</a:t>
            </a:r>
            <a:r>
              <a:rPr lang="en-US" altLang="zh-CN" sz="2800" dirty="0">
                <a:latin typeface="+mj-ea"/>
                <a:ea typeface="+mj-ea"/>
                <a:cs typeface="+mj-ea"/>
                <a:sym typeface="+mn-ea"/>
              </a:rPr>
              <a:t>8</a:t>
            </a:r>
            <a:r>
              <a:rPr lang="zh-CN" altLang="en-US" sz="2800" dirty="0">
                <a:latin typeface="+mj-ea"/>
                <a:ea typeface="+mj-ea"/>
                <a:cs typeface="+mj-ea"/>
                <a:sym typeface="+mn-ea"/>
              </a:rPr>
              <a:t>位配置寄存器组成。系统主器件可通过写入</a:t>
            </a:r>
            <a:r>
              <a:rPr lang="en-US" altLang="zh-CN" sz="2800" dirty="0">
                <a:latin typeface="+mj-ea"/>
                <a:ea typeface="+mj-ea"/>
                <a:cs typeface="+mj-ea"/>
                <a:sym typeface="+mn-ea"/>
              </a:rPr>
              <a:t>I/O</a:t>
            </a:r>
            <a:r>
              <a:rPr lang="zh-CN" altLang="en-US" sz="2800" dirty="0">
                <a:latin typeface="+mj-ea"/>
                <a:ea typeface="+mj-ea"/>
                <a:cs typeface="+mj-ea"/>
                <a:sym typeface="+mn-ea"/>
              </a:rPr>
              <a:t>配置位将</a:t>
            </a:r>
            <a:r>
              <a:rPr lang="en-US" altLang="zh-CN" sz="2800" dirty="0">
                <a:latin typeface="+mj-ea"/>
                <a:ea typeface="+mj-ea"/>
                <a:cs typeface="+mj-ea"/>
                <a:sym typeface="+mn-ea"/>
              </a:rPr>
              <a:t>I/O</a:t>
            </a:r>
            <a:r>
              <a:rPr lang="zh-CN" altLang="en-US" sz="2800" dirty="0">
                <a:latin typeface="+mj-ea"/>
                <a:ea typeface="+mj-ea"/>
                <a:cs typeface="+mj-ea"/>
                <a:sym typeface="+mn-ea"/>
              </a:rPr>
              <a:t>使能为输入或输出。每个输入或输出的数据都保存在对应的输入或输出寄存器中。输入端口寄存器的极性可用极性反转寄存器反转。所有寄存器都可由系统主器件读取。</a:t>
            </a:r>
          </a:p>
        </p:txBody>
      </p:sp>
    </p:spTree>
    <p:extLst>
      <p:ext uri="{BB962C8B-B14F-4D97-AF65-F5344CB8AC3E}">
        <p14:creationId xmlns:p14="http://schemas.microsoft.com/office/powerpoint/2010/main" val="369321134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75408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88872" y="1472876"/>
            <a:ext cx="3036497"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键盘模块电路原理图如图。</a:t>
            </a:r>
          </a:p>
        </p:txBody>
      </p:sp>
      <p:pic>
        <p:nvPicPr>
          <p:cNvPr id="7" name="图片 6">
            <a:extLst>
              <a:ext uri="{FF2B5EF4-FFF2-40B4-BE49-F238E27FC236}">
                <a16:creationId xmlns:a16="http://schemas.microsoft.com/office/drawing/2014/main" id="{A99CCDDF-FC5A-4196-8C5C-ED08C55A7E83}"/>
              </a:ext>
            </a:extLst>
          </p:cNvPr>
          <p:cNvPicPr/>
          <p:nvPr/>
        </p:nvPicPr>
        <p:blipFill>
          <a:blip r:embed="rId2"/>
          <a:stretch>
            <a:fillRect/>
          </a:stretch>
        </p:blipFill>
        <p:spPr>
          <a:xfrm>
            <a:off x="3592359" y="1700808"/>
            <a:ext cx="8347697" cy="4523215"/>
          </a:xfrm>
          <a:prstGeom prst="rect">
            <a:avLst/>
          </a:prstGeom>
          <a:noFill/>
          <a:ln w="9525">
            <a:noFill/>
          </a:ln>
        </p:spPr>
      </p:pic>
    </p:spTree>
    <p:extLst>
      <p:ext uri="{BB962C8B-B14F-4D97-AF65-F5344CB8AC3E}">
        <p14:creationId xmlns:p14="http://schemas.microsoft.com/office/powerpoint/2010/main" val="74924414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01157" y="1253090"/>
            <a:ext cx="11589686"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基于 </a:t>
            </a:r>
            <a:r>
              <a:rPr lang="en-US" altLang="zh-CN" sz="2800" dirty="0">
                <a:latin typeface="+mj-ea"/>
                <a:ea typeface="+mj-ea"/>
                <a:cs typeface="+mj-ea"/>
                <a:sym typeface="+mn-ea"/>
              </a:rPr>
              <a:t>MCP23008</a:t>
            </a:r>
            <a:r>
              <a:rPr lang="zh-CN" altLang="en-US" sz="2800" dirty="0">
                <a:latin typeface="+mj-ea"/>
                <a:ea typeface="+mj-ea"/>
                <a:cs typeface="+mj-ea"/>
                <a:sym typeface="+mn-ea"/>
              </a:rPr>
              <a:t>的</a:t>
            </a:r>
            <a:r>
              <a:rPr lang="en-US" altLang="zh-CN" sz="2800" dirty="0">
                <a:latin typeface="+mj-ea"/>
                <a:ea typeface="+mj-ea"/>
                <a:cs typeface="+mj-ea"/>
                <a:sym typeface="+mn-ea"/>
              </a:rPr>
              <a:t>Arduino</a:t>
            </a:r>
            <a:r>
              <a:rPr lang="zh-CN" altLang="en-US" sz="2800" dirty="0">
                <a:latin typeface="+mj-ea"/>
                <a:ea typeface="+mj-ea"/>
                <a:cs typeface="+mj-ea"/>
                <a:sym typeface="+mn-ea"/>
              </a:rPr>
              <a:t>键盘模块的可视化程序可视化命令包括：返回按下的键、等待按键按下及等待所以按键释放。</a:t>
            </a:r>
          </a:p>
        </p:txBody>
      </p:sp>
      <p:pic>
        <p:nvPicPr>
          <p:cNvPr id="8" name="图片 7">
            <a:extLst>
              <a:ext uri="{FF2B5EF4-FFF2-40B4-BE49-F238E27FC236}">
                <a16:creationId xmlns:a16="http://schemas.microsoft.com/office/drawing/2014/main" id="{2C0156C0-23D5-4846-A7BF-32148C01220C}"/>
              </a:ext>
            </a:extLst>
          </p:cNvPr>
          <p:cNvPicPr/>
          <p:nvPr/>
        </p:nvPicPr>
        <p:blipFill>
          <a:blip r:embed="rId2"/>
          <a:stretch>
            <a:fillRect/>
          </a:stretch>
        </p:blipFill>
        <p:spPr>
          <a:xfrm>
            <a:off x="1801273" y="2773356"/>
            <a:ext cx="6779176" cy="3870212"/>
          </a:xfrm>
          <a:prstGeom prst="rect">
            <a:avLst/>
          </a:prstGeom>
          <a:noFill/>
          <a:ln w="9525">
            <a:noFill/>
          </a:ln>
        </p:spPr>
      </p:pic>
    </p:spTree>
    <p:extLst>
      <p:ext uri="{BB962C8B-B14F-4D97-AF65-F5344CB8AC3E}">
        <p14:creationId xmlns:p14="http://schemas.microsoft.com/office/powerpoint/2010/main" val="26634223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ln>
          <a:extLst>
            <a:ext uri="{909E8E84-426E-40DD-AFC4-6F175D3DCCD1}">
              <a14:hiddenFill xmlns:a14="http://schemas.microsoft.com/office/drawing/2010/main">
                <a:noFill/>
              </a14:hiddenFill>
            </a:ext>
          </a:extLst>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647189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数字开关按钮模块在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中作为一种开关模块为单片机引脚提供所需的数字信号</a:t>
            </a:r>
          </a:p>
        </p:txBody>
      </p:sp>
      <p:pic>
        <p:nvPicPr>
          <p:cNvPr id="8" name="图片 7">
            <a:extLst>
              <a:ext uri="{FF2B5EF4-FFF2-40B4-BE49-F238E27FC236}">
                <a16:creationId xmlns:a16="http://schemas.microsoft.com/office/drawing/2014/main" id="{64A6F004-92AA-4EAB-AA9F-CAA0C98A74F8}"/>
              </a:ext>
            </a:extLst>
          </p:cNvPr>
          <p:cNvPicPr/>
          <p:nvPr/>
        </p:nvPicPr>
        <p:blipFill>
          <a:blip r:embed="rId2">
            <a:lum contrast="40000"/>
          </a:blip>
          <a:stretch>
            <a:fillRect/>
          </a:stretch>
        </p:blipFill>
        <p:spPr>
          <a:xfrm>
            <a:off x="5536681" y="1805061"/>
            <a:ext cx="6281231" cy="4562180"/>
          </a:xfrm>
          <a:prstGeom prst="rect">
            <a:avLst/>
          </a:prstGeom>
          <a:noFill/>
          <a:ln w="9525">
            <a:noFill/>
          </a:ln>
        </p:spPr>
      </p:pic>
    </p:spTree>
    <p:extLst>
      <p:ext uri="{BB962C8B-B14F-4D97-AF65-F5344CB8AC3E}">
        <p14:creationId xmlns:p14="http://schemas.microsoft.com/office/powerpoint/2010/main" val="3877234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551215" y="1105244"/>
            <a:ext cx="1108957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数字开关按钮模块的可视化命令仅包括检测按钮状态模块。</a:t>
            </a:r>
          </a:p>
        </p:txBody>
      </p:sp>
      <p:pic>
        <p:nvPicPr>
          <p:cNvPr id="8" name="图片 7">
            <a:extLst>
              <a:ext uri="{FF2B5EF4-FFF2-40B4-BE49-F238E27FC236}">
                <a16:creationId xmlns:a16="http://schemas.microsoft.com/office/drawing/2014/main" id="{BCF89807-8C18-44C4-B5F5-893B5F0574E9}"/>
              </a:ext>
            </a:extLst>
          </p:cNvPr>
          <p:cNvPicPr/>
          <p:nvPr/>
        </p:nvPicPr>
        <p:blipFill>
          <a:blip r:embed="rId2"/>
          <a:stretch>
            <a:fillRect/>
          </a:stretch>
        </p:blipFill>
        <p:spPr>
          <a:xfrm>
            <a:off x="1235391" y="2054702"/>
            <a:ext cx="8808137" cy="4254618"/>
          </a:xfrm>
          <a:prstGeom prst="rect">
            <a:avLst/>
          </a:prstGeom>
          <a:noFill/>
          <a:ln w="9525">
            <a:noFill/>
          </a:ln>
        </p:spPr>
      </p:pic>
    </p:spTree>
    <p:extLst>
      <p:ext uri="{BB962C8B-B14F-4D97-AF65-F5344CB8AC3E}">
        <p14:creationId xmlns:p14="http://schemas.microsoft.com/office/powerpoint/2010/main" val="892521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3672746"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目标功能：数字开关按钮控制</a:t>
            </a:r>
            <a:r>
              <a:rPr lang="en-US" altLang="zh-CN" sz="2800" dirty="0">
                <a:latin typeface="+mj-ea"/>
                <a:ea typeface="+mj-ea"/>
                <a:cs typeface="+mj-ea"/>
                <a:sym typeface="+mn-ea"/>
              </a:rPr>
              <a:t>LED</a:t>
            </a:r>
            <a:r>
              <a:rPr lang="zh-CN" altLang="en-US" sz="2800" dirty="0">
                <a:latin typeface="+mj-ea"/>
                <a:ea typeface="+mj-ea"/>
                <a:cs typeface="+mj-ea"/>
                <a:sym typeface="+mn-ea"/>
              </a:rPr>
              <a:t>灯亮灭。</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开发板、气</a:t>
            </a:r>
            <a:r>
              <a:rPr lang="en-US" altLang="zh-CN" sz="2800" dirty="0">
                <a:latin typeface="+mj-ea"/>
                <a:ea typeface="+mj-ea"/>
                <a:cs typeface="+mj-ea"/>
                <a:sym typeface="+mn-ea"/>
              </a:rPr>
              <a:t>LED</a:t>
            </a:r>
            <a:r>
              <a:rPr lang="zh-CN" altLang="en-US" sz="2800" dirty="0">
                <a:latin typeface="+mj-ea"/>
                <a:ea typeface="+mj-ea"/>
                <a:cs typeface="+mj-ea"/>
                <a:sym typeface="+mn-ea"/>
              </a:rPr>
              <a:t>模块和数字开关按钮模块三部分组成。</a:t>
            </a:r>
          </a:p>
        </p:txBody>
      </p:sp>
      <p:pic>
        <p:nvPicPr>
          <p:cNvPr id="7" name="图片 6">
            <a:extLst>
              <a:ext uri="{FF2B5EF4-FFF2-40B4-BE49-F238E27FC236}">
                <a16:creationId xmlns:a16="http://schemas.microsoft.com/office/drawing/2014/main" id="{5E486EF7-99DE-4775-ADDD-65302F62406F}"/>
              </a:ext>
            </a:extLst>
          </p:cNvPr>
          <p:cNvPicPr/>
          <p:nvPr/>
        </p:nvPicPr>
        <p:blipFill>
          <a:blip r:embed="rId2"/>
          <a:stretch>
            <a:fillRect/>
          </a:stretch>
        </p:blipFill>
        <p:spPr>
          <a:xfrm>
            <a:off x="3719736" y="1472467"/>
            <a:ext cx="8193110" cy="4540538"/>
          </a:xfrm>
          <a:prstGeom prst="rect">
            <a:avLst/>
          </a:prstGeom>
          <a:noFill/>
          <a:ln w="9525">
            <a:noFill/>
          </a:ln>
        </p:spPr>
      </p:pic>
    </p:spTree>
    <p:extLst>
      <p:ext uri="{BB962C8B-B14F-4D97-AF65-F5344CB8AC3E}">
        <p14:creationId xmlns:p14="http://schemas.microsoft.com/office/powerpoint/2010/main" val="796515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2" y="1174370"/>
            <a:ext cx="6213807"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控制原理：首先判断开关按钮是否按下，当开关按钮按下时，延迟</a:t>
            </a:r>
            <a:r>
              <a:rPr lang="en-US" altLang="zh-CN" sz="2800" dirty="0">
                <a:latin typeface="+mj-ea"/>
                <a:ea typeface="+mj-ea"/>
                <a:cs typeface="+mj-ea"/>
                <a:sym typeface="+mn-ea"/>
              </a:rPr>
              <a:t>20ms</a:t>
            </a:r>
            <a:r>
              <a:rPr lang="zh-CN" altLang="en-US" sz="2800" dirty="0">
                <a:latin typeface="+mj-ea"/>
                <a:ea typeface="+mj-ea"/>
                <a:cs typeface="+mj-ea"/>
                <a:sym typeface="+mn-ea"/>
              </a:rPr>
              <a:t>，再次判断开关按钮是否按下，从而消抖，然后</a:t>
            </a:r>
            <a:r>
              <a:rPr lang="en-US" altLang="zh-CN" sz="2800" dirty="0">
                <a:latin typeface="+mj-ea"/>
                <a:ea typeface="+mj-ea"/>
                <a:cs typeface="+mj-ea"/>
                <a:sym typeface="+mn-ea"/>
              </a:rPr>
              <a:t>LED</a:t>
            </a:r>
            <a:r>
              <a:rPr lang="zh-CN" altLang="en-US" sz="2800" dirty="0">
                <a:latin typeface="+mj-ea"/>
                <a:ea typeface="+mj-ea"/>
                <a:cs typeface="+mj-ea"/>
                <a:sym typeface="+mn-ea"/>
              </a:rPr>
              <a:t>灯切换状态，然后再延迟</a:t>
            </a:r>
            <a:r>
              <a:rPr lang="en-US" altLang="zh-CN" sz="2800" dirty="0">
                <a:latin typeface="+mj-ea"/>
                <a:ea typeface="+mj-ea"/>
                <a:cs typeface="+mj-ea"/>
                <a:sym typeface="+mn-ea"/>
              </a:rPr>
              <a:t>20ms</a:t>
            </a:r>
            <a:r>
              <a:rPr lang="zh-CN" altLang="en-US" sz="2800" dirty="0">
                <a:latin typeface="+mj-ea"/>
                <a:ea typeface="+mj-ea"/>
                <a:cs typeface="+mj-ea"/>
                <a:sym typeface="+mn-ea"/>
              </a:rPr>
              <a:t>，再次判断开关是否按下，当开关按钮按下时，保持之前状态，不断进行该判断，当开关按钮弹起时，结束此次循环，进入下次循环。</a:t>
            </a:r>
          </a:p>
        </p:txBody>
      </p:sp>
      <p:pic>
        <p:nvPicPr>
          <p:cNvPr id="8" name="图片 7">
            <a:extLst>
              <a:ext uri="{FF2B5EF4-FFF2-40B4-BE49-F238E27FC236}">
                <a16:creationId xmlns:a16="http://schemas.microsoft.com/office/drawing/2014/main" id="{8EEB3561-27C8-4A64-9B00-3B6A1FADFF0A}"/>
              </a:ext>
            </a:extLst>
          </p:cNvPr>
          <p:cNvPicPr/>
          <p:nvPr/>
        </p:nvPicPr>
        <p:blipFill>
          <a:blip r:embed="rId2"/>
          <a:stretch>
            <a:fillRect/>
          </a:stretch>
        </p:blipFill>
        <p:spPr>
          <a:xfrm>
            <a:off x="6672064" y="1412776"/>
            <a:ext cx="4513476" cy="4959591"/>
          </a:xfrm>
          <a:prstGeom prst="rect">
            <a:avLst/>
          </a:prstGeom>
          <a:noFill/>
          <a:ln w="9525">
            <a:noFill/>
          </a:ln>
        </p:spPr>
      </p:pic>
    </p:spTree>
    <p:extLst>
      <p:ext uri="{BB962C8B-B14F-4D97-AF65-F5344CB8AC3E}">
        <p14:creationId xmlns:p14="http://schemas.microsoft.com/office/powerpoint/2010/main" val="828641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6045" y="1309936"/>
            <a:ext cx="3960778"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点击仿真按钮，待程序运行完成后，仿真结果如图所示，</a:t>
            </a:r>
            <a:r>
              <a:rPr lang="en-US" altLang="zh-CN" sz="2800" dirty="0">
                <a:latin typeface="+mj-ea"/>
                <a:ea typeface="+mj-ea"/>
                <a:cs typeface="+mj-ea"/>
                <a:sym typeface="+mn-ea"/>
              </a:rPr>
              <a:t>LED</a:t>
            </a:r>
            <a:r>
              <a:rPr lang="zh-CN" altLang="en-US" sz="2800" dirty="0">
                <a:latin typeface="+mj-ea"/>
                <a:ea typeface="+mj-ea"/>
                <a:cs typeface="+mj-ea"/>
                <a:sym typeface="+mn-ea"/>
              </a:rPr>
              <a:t>熄灭，开关按钮处于释放状态。</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此时按下数字开关按钮，</a:t>
            </a:r>
            <a:r>
              <a:rPr lang="en-US" altLang="zh-CN" sz="2800" dirty="0">
                <a:latin typeface="+mj-ea"/>
                <a:ea typeface="+mj-ea"/>
                <a:cs typeface="+mj-ea"/>
                <a:sym typeface="+mn-ea"/>
              </a:rPr>
              <a:t>LED</a:t>
            </a:r>
            <a:r>
              <a:rPr lang="zh-CN" altLang="en-US" sz="2800" dirty="0">
                <a:latin typeface="+mj-ea"/>
                <a:ea typeface="+mj-ea"/>
                <a:cs typeface="+mj-ea"/>
                <a:sym typeface="+mn-ea"/>
              </a:rPr>
              <a:t>点亮。</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11" name="图片 10">
            <a:extLst>
              <a:ext uri="{FF2B5EF4-FFF2-40B4-BE49-F238E27FC236}">
                <a16:creationId xmlns:a16="http://schemas.microsoft.com/office/drawing/2014/main" id="{06B2B1B2-671C-41E8-AC30-BC5843771177}"/>
              </a:ext>
            </a:extLst>
          </p:cNvPr>
          <p:cNvPicPr/>
          <p:nvPr/>
        </p:nvPicPr>
        <p:blipFill>
          <a:blip r:embed="rId2"/>
          <a:stretch>
            <a:fillRect/>
          </a:stretch>
        </p:blipFill>
        <p:spPr>
          <a:xfrm>
            <a:off x="4026822" y="1484784"/>
            <a:ext cx="7973833" cy="2576664"/>
          </a:xfrm>
          <a:prstGeom prst="rect">
            <a:avLst/>
          </a:prstGeom>
        </p:spPr>
      </p:pic>
      <p:pic>
        <p:nvPicPr>
          <p:cNvPr id="12" name="图片 11">
            <a:extLst>
              <a:ext uri="{FF2B5EF4-FFF2-40B4-BE49-F238E27FC236}">
                <a16:creationId xmlns:a16="http://schemas.microsoft.com/office/drawing/2014/main" id="{94AE8D09-158A-426F-AB5D-D719C6E4C59D}"/>
              </a:ext>
            </a:extLst>
          </p:cNvPr>
          <p:cNvPicPr/>
          <p:nvPr/>
        </p:nvPicPr>
        <p:blipFill>
          <a:blip r:embed="rId3"/>
          <a:stretch>
            <a:fillRect/>
          </a:stretch>
        </p:blipFill>
        <p:spPr>
          <a:xfrm>
            <a:off x="4089521" y="4061448"/>
            <a:ext cx="7911133" cy="2580214"/>
          </a:xfrm>
          <a:prstGeom prst="rect">
            <a:avLst/>
          </a:prstGeom>
        </p:spPr>
      </p:pic>
    </p:spTree>
    <p:extLst>
      <p:ext uri="{BB962C8B-B14F-4D97-AF65-F5344CB8AC3E}">
        <p14:creationId xmlns:p14="http://schemas.microsoft.com/office/powerpoint/2010/main" val="2794476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6045" y="1309936"/>
            <a:ext cx="3960778"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此时释放数字开关按钮，</a:t>
            </a:r>
            <a:r>
              <a:rPr lang="en-US" altLang="zh-CN" sz="2800" dirty="0">
                <a:latin typeface="+mj-ea"/>
                <a:ea typeface="+mj-ea"/>
                <a:cs typeface="+mj-ea"/>
                <a:sym typeface="+mn-ea"/>
              </a:rPr>
              <a:t>LED</a:t>
            </a:r>
            <a:r>
              <a:rPr lang="zh-CN" altLang="en-US" sz="2800" dirty="0">
                <a:latin typeface="+mj-ea"/>
                <a:ea typeface="+mj-ea"/>
                <a:cs typeface="+mj-ea"/>
                <a:sym typeface="+mn-ea"/>
              </a:rPr>
              <a:t>仍然处于点亮状态。</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此时释放数字开关按钮，</a:t>
            </a:r>
            <a:r>
              <a:rPr lang="en-US" altLang="zh-CN" sz="2800" dirty="0">
                <a:latin typeface="+mj-ea"/>
                <a:ea typeface="+mj-ea"/>
                <a:cs typeface="+mj-ea"/>
                <a:sym typeface="+mn-ea"/>
              </a:rPr>
              <a:t>LED</a:t>
            </a:r>
            <a:r>
              <a:rPr lang="zh-CN" altLang="en-US" sz="2800" dirty="0">
                <a:latin typeface="+mj-ea"/>
                <a:ea typeface="+mj-ea"/>
                <a:cs typeface="+mj-ea"/>
                <a:sym typeface="+mn-ea"/>
              </a:rPr>
              <a:t>熄灭。</a:t>
            </a:r>
          </a:p>
          <a:p>
            <a:pPr indent="711200" fontAlgn="auto">
              <a:lnSpc>
                <a:spcPct val="150000"/>
              </a:lnSpc>
              <a:extLst>
                <a:ext uri="{35155182-B16C-46BC-9424-99874614C6A1}">
                  <wpsdc:indentchars xmlns="" xmlns:wpsdc="http://www.wps.cn/officeDocument/2017/drawingmlCustomData" val="200" checksum="3773799597"/>
                </a:ext>
              </a:extLst>
            </a:pP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8" name="图片 7">
            <a:extLst>
              <a:ext uri="{FF2B5EF4-FFF2-40B4-BE49-F238E27FC236}">
                <a16:creationId xmlns:a16="http://schemas.microsoft.com/office/drawing/2014/main" id="{2666BACA-56E6-4604-B94E-372C36DCC1F2}"/>
              </a:ext>
            </a:extLst>
          </p:cNvPr>
          <p:cNvPicPr/>
          <p:nvPr/>
        </p:nvPicPr>
        <p:blipFill>
          <a:blip r:embed="rId2"/>
          <a:stretch>
            <a:fillRect/>
          </a:stretch>
        </p:blipFill>
        <p:spPr>
          <a:xfrm>
            <a:off x="4223792" y="1309936"/>
            <a:ext cx="7957500" cy="2623120"/>
          </a:xfrm>
          <a:prstGeom prst="rect">
            <a:avLst/>
          </a:prstGeom>
        </p:spPr>
      </p:pic>
      <p:pic>
        <p:nvPicPr>
          <p:cNvPr id="9" name="图片 8">
            <a:extLst>
              <a:ext uri="{FF2B5EF4-FFF2-40B4-BE49-F238E27FC236}">
                <a16:creationId xmlns:a16="http://schemas.microsoft.com/office/drawing/2014/main" id="{83D03B41-894A-41CC-8A10-B118521713B3}"/>
              </a:ext>
            </a:extLst>
          </p:cNvPr>
          <p:cNvPicPr/>
          <p:nvPr/>
        </p:nvPicPr>
        <p:blipFill>
          <a:blip r:embed="rId3"/>
          <a:stretch>
            <a:fillRect/>
          </a:stretch>
        </p:blipFill>
        <p:spPr>
          <a:xfrm>
            <a:off x="4223792" y="4149080"/>
            <a:ext cx="7957500" cy="2566596"/>
          </a:xfrm>
          <a:prstGeom prst="rect">
            <a:avLst/>
          </a:prstGeom>
        </p:spPr>
      </p:pic>
    </p:spTree>
    <p:extLst>
      <p:ext uri="{BB962C8B-B14F-4D97-AF65-F5344CB8AC3E}">
        <p14:creationId xmlns:p14="http://schemas.microsoft.com/office/powerpoint/2010/main" val="85678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04871" y="2276872"/>
            <a:ext cx="3960778"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此时释放数字开关按钮，</a:t>
            </a:r>
          </a:p>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LED</a:t>
            </a:r>
            <a:r>
              <a:rPr lang="zh-CN" altLang="en-US" sz="2800" dirty="0">
                <a:latin typeface="+mj-ea"/>
                <a:ea typeface="+mj-ea"/>
                <a:cs typeface="+mj-ea"/>
                <a:sym typeface="+mn-ea"/>
              </a:rPr>
              <a:t>仍然处于熄灭状态。</a:t>
            </a:r>
          </a:p>
          <a:p>
            <a:pPr indent="711200" fontAlgn="auto">
              <a:lnSpc>
                <a:spcPct val="150000"/>
              </a:lnSpc>
              <a:extLst>
                <a:ext uri="{35155182-B16C-46BC-9424-99874614C6A1}">
                  <wpsdc:indentchars xmlns="" xmlns:wpsdc="http://www.wps.cn/officeDocument/2017/drawingmlCustomData" val="200" checksum="3773799597"/>
                </a:ext>
              </a:extLst>
            </a:pPr>
            <a:endParaRPr lang="zh-CN" altLang="en-US" sz="2800" dirty="0">
              <a:latin typeface="+mj-ea"/>
              <a:ea typeface="+mj-ea"/>
              <a:cs typeface="+mj-ea"/>
              <a:sym typeface="+mn-ea"/>
            </a:endParaRPr>
          </a:p>
        </p:txBody>
      </p:sp>
      <p:pic>
        <p:nvPicPr>
          <p:cNvPr id="10" name="图片 9">
            <a:extLst>
              <a:ext uri="{FF2B5EF4-FFF2-40B4-BE49-F238E27FC236}">
                <a16:creationId xmlns:a16="http://schemas.microsoft.com/office/drawing/2014/main" id="{A9D91EA7-60E3-429B-B0E6-1F6065849228}"/>
              </a:ext>
            </a:extLst>
          </p:cNvPr>
          <p:cNvPicPr/>
          <p:nvPr/>
        </p:nvPicPr>
        <p:blipFill>
          <a:blip r:embed="rId2"/>
          <a:stretch>
            <a:fillRect/>
          </a:stretch>
        </p:blipFill>
        <p:spPr>
          <a:xfrm>
            <a:off x="3901622" y="2276872"/>
            <a:ext cx="8283813" cy="2676838"/>
          </a:xfrm>
          <a:prstGeom prst="rect">
            <a:avLst/>
          </a:prstGeom>
        </p:spPr>
      </p:pic>
    </p:spTree>
    <p:extLst>
      <p:ext uri="{BB962C8B-B14F-4D97-AF65-F5344CB8AC3E}">
        <p14:creationId xmlns:p14="http://schemas.microsoft.com/office/powerpoint/2010/main" val="2897604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3.2.4 </a:t>
            </a:r>
            <a:r>
              <a:rPr lang="zh-CN" altLang="en-US" sz="4000" dirty="0">
                <a:latin typeface="+mj-ea"/>
                <a:ea typeface="+mj-ea"/>
                <a:cs typeface="+mj-ea"/>
                <a:sym typeface="+mn-ea"/>
              </a:rPr>
              <a:t>蜂鸣器模块</a:t>
            </a:r>
            <a:endParaRPr lang="en-US" altLang="zh-CN" sz="4000" dirty="0">
              <a:solidFill>
                <a:srgbClr val="20517C"/>
              </a:solidFill>
              <a:sym typeface="+mn-ea"/>
            </a:endParaRPr>
          </a:p>
        </p:txBody>
      </p:sp>
    </p:spTree>
    <p:extLst>
      <p:ext uri="{BB962C8B-B14F-4D97-AF65-F5344CB8AC3E}">
        <p14:creationId xmlns:p14="http://schemas.microsoft.com/office/powerpoint/2010/main" val="217708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404664"/>
            <a:ext cx="9433048" cy="698500"/>
          </a:xfrm>
        </p:spPr>
        <p:txBody>
          <a:bodyPr/>
          <a:lstStyle/>
          <a:p>
            <a:pPr marL="0" indent="0" algn="ctr">
              <a:buNone/>
            </a:pPr>
            <a:r>
              <a:rPr lang="en-US" altLang="zh-CN" sz="4400" dirty="0">
                <a:latin typeface="+mj-ea"/>
                <a:ea typeface="+mj-ea"/>
                <a:cs typeface="+mj-ea"/>
                <a:sym typeface="+mn-ea"/>
              </a:rPr>
              <a:t>Arduino16×2</a:t>
            </a:r>
            <a:r>
              <a:rPr lang="zh-CN" altLang="en-US" sz="4400" dirty="0">
                <a:latin typeface="+mj-ea"/>
                <a:ea typeface="+mj-ea"/>
                <a:cs typeface="+mj-ea"/>
                <a:sym typeface="+mn-ea"/>
              </a:rPr>
              <a:t>字符型液晶显示器</a:t>
            </a:r>
            <a:endParaRPr lang="en-US" altLang="zh-CN" sz="4400" dirty="0">
              <a:sym typeface="+mn-ea"/>
            </a:endParaRPr>
          </a:p>
        </p:txBody>
      </p:sp>
      <p:sp>
        <p:nvSpPr>
          <p:cNvPr id="23" name="矩形 22"/>
          <p:cNvSpPr/>
          <p:nvPr/>
        </p:nvSpPr>
        <p:spPr>
          <a:xfrm>
            <a:off x="407670" y="1988820"/>
            <a:ext cx="10987405"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LM016L</a:t>
            </a:r>
            <a:r>
              <a:rPr lang="zh-CN" altLang="en-US" sz="2800" dirty="0">
                <a:latin typeface="+mj-ea"/>
                <a:ea typeface="+mj-ea"/>
                <a:cs typeface="+mj-ea"/>
                <a:sym typeface="+mn-ea"/>
              </a:rPr>
              <a:t>是一款字符型液晶显示屏，该模块是一种专门用于显示字母、数字、符号等点阵式</a:t>
            </a:r>
            <a:r>
              <a:rPr lang="en-US" altLang="zh-CN" sz="2800" dirty="0">
                <a:latin typeface="+mj-ea"/>
                <a:ea typeface="+mj-ea"/>
                <a:cs typeface="+mj-ea"/>
                <a:sym typeface="+mn-ea"/>
              </a:rPr>
              <a:t>LCD</a:t>
            </a:r>
            <a:r>
              <a:rPr lang="zh-CN" altLang="en-US" sz="2800" dirty="0">
                <a:latin typeface="+mj-ea"/>
                <a:ea typeface="+mj-ea"/>
                <a:cs typeface="+mj-ea"/>
                <a:sym typeface="+mn-ea"/>
              </a:rPr>
              <a:t>，目前常用</a:t>
            </a:r>
            <a:r>
              <a:rPr lang="en-US" altLang="zh-CN" sz="2800" dirty="0">
                <a:latin typeface="+mj-ea"/>
                <a:ea typeface="+mj-ea"/>
                <a:cs typeface="+mj-ea"/>
                <a:sym typeface="+mn-ea"/>
              </a:rPr>
              <a:t>16*1</a:t>
            </a:r>
            <a:r>
              <a:rPr lang="zh-CN" altLang="en-US" sz="2800" dirty="0">
                <a:latin typeface="+mj-ea"/>
                <a:ea typeface="+mj-ea"/>
                <a:cs typeface="+mj-ea"/>
                <a:sym typeface="+mn-ea"/>
              </a:rPr>
              <a:t>，</a:t>
            </a:r>
            <a:r>
              <a:rPr lang="en-US" altLang="zh-CN" sz="2800" dirty="0">
                <a:latin typeface="+mj-ea"/>
                <a:ea typeface="+mj-ea"/>
                <a:cs typeface="+mj-ea"/>
                <a:sym typeface="+mn-ea"/>
              </a:rPr>
              <a:t>16*2</a:t>
            </a:r>
            <a:r>
              <a:rPr lang="zh-CN" altLang="en-US" sz="2800" dirty="0">
                <a:latin typeface="+mj-ea"/>
                <a:ea typeface="+mj-ea"/>
                <a:cs typeface="+mj-ea"/>
                <a:sym typeface="+mn-ea"/>
              </a:rPr>
              <a:t>，</a:t>
            </a:r>
            <a:r>
              <a:rPr lang="en-US" altLang="zh-CN" sz="2800" dirty="0">
                <a:latin typeface="+mj-ea"/>
                <a:ea typeface="+mj-ea"/>
                <a:cs typeface="+mj-ea"/>
                <a:sym typeface="+mn-ea"/>
              </a:rPr>
              <a:t>20*2</a:t>
            </a:r>
            <a:r>
              <a:rPr lang="zh-CN" altLang="en-US" sz="2800" dirty="0">
                <a:latin typeface="+mj-ea"/>
                <a:ea typeface="+mj-ea"/>
                <a:cs typeface="+mj-ea"/>
                <a:sym typeface="+mn-ea"/>
              </a:rPr>
              <a:t>和</a:t>
            </a:r>
            <a:r>
              <a:rPr lang="en-US" altLang="zh-CN" sz="2800" dirty="0">
                <a:latin typeface="+mj-ea"/>
                <a:ea typeface="+mj-ea"/>
                <a:cs typeface="+mj-ea"/>
                <a:sym typeface="+mn-ea"/>
              </a:rPr>
              <a:t>40*2</a:t>
            </a:r>
            <a:r>
              <a:rPr lang="zh-CN" altLang="en-US" sz="2800" dirty="0">
                <a:latin typeface="+mj-ea"/>
                <a:ea typeface="+mj-ea"/>
                <a:cs typeface="+mj-ea"/>
                <a:sym typeface="+mn-ea"/>
              </a:rPr>
              <a:t>行等的模块。这里介绍</a:t>
            </a:r>
            <a:r>
              <a:rPr lang="en-US" altLang="zh-CN" sz="2800" dirty="0">
                <a:latin typeface="+mj-ea"/>
                <a:ea typeface="+mj-ea"/>
                <a:cs typeface="+mj-ea"/>
                <a:sym typeface="+mn-ea"/>
              </a:rPr>
              <a:t>16*2</a:t>
            </a:r>
            <a:r>
              <a:rPr lang="zh-CN" altLang="en-US" sz="2800" dirty="0">
                <a:latin typeface="+mj-ea"/>
                <a:ea typeface="+mj-ea"/>
                <a:cs typeface="+mj-ea"/>
                <a:sym typeface="+mn-ea"/>
              </a:rPr>
              <a:t>模块。该模块与</a:t>
            </a:r>
            <a:r>
              <a:rPr lang="en-US" altLang="zh-CN" sz="2800" dirty="0">
                <a:latin typeface="+mj-ea"/>
                <a:ea typeface="+mj-ea"/>
                <a:cs typeface="+mj-ea"/>
                <a:sym typeface="+mn-ea"/>
              </a:rPr>
              <a:t>LCD1602</a:t>
            </a:r>
            <a:r>
              <a:rPr lang="zh-CN" altLang="en-US" sz="2800" dirty="0">
                <a:latin typeface="+mj-ea"/>
                <a:ea typeface="+mj-ea"/>
                <a:cs typeface="+mj-ea"/>
                <a:sym typeface="+mn-ea"/>
              </a:rPr>
              <a:t>原理一样，只不过</a:t>
            </a:r>
            <a:r>
              <a:rPr lang="en-US" altLang="zh-CN" sz="2800" dirty="0">
                <a:latin typeface="+mj-ea"/>
                <a:ea typeface="+mj-ea"/>
                <a:cs typeface="+mj-ea"/>
                <a:sym typeface="+mn-ea"/>
              </a:rPr>
              <a:t>LM016L</a:t>
            </a:r>
            <a:r>
              <a:rPr lang="zh-CN" altLang="en-US" sz="2800" dirty="0">
                <a:latin typeface="+mj-ea"/>
                <a:ea typeface="+mj-ea"/>
                <a:cs typeface="+mj-ea"/>
                <a:sym typeface="+mn-ea"/>
              </a:rPr>
              <a:t>没显示调亮度的两个端口。</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zh-CN" altLang="en-US" sz="4400" dirty="0">
                <a:latin typeface="+mj-ea"/>
                <a:ea typeface="+mj-ea"/>
                <a:cs typeface="+mj-ea"/>
                <a:sym typeface="+mn-ea"/>
              </a:rPr>
              <a:t>蜂鸣器模块</a:t>
            </a:r>
            <a:endParaRPr lang="en-US" altLang="zh-CN" sz="4400" dirty="0">
              <a:sym typeface="+mn-ea"/>
            </a:endParaRPr>
          </a:p>
        </p:txBody>
      </p:sp>
      <p:sp>
        <p:nvSpPr>
          <p:cNvPr id="23" name="矩形 22"/>
          <p:cNvSpPr/>
          <p:nvPr/>
        </p:nvSpPr>
        <p:spPr>
          <a:xfrm>
            <a:off x="1656184" y="1410483"/>
            <a:ext cx="8400256"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蜂鸣器是一种一体化结构的电子讯响器，采用直流电压供电，广泛应用于计算机、打印机、复印机、报警器、电子玩具、汽车电子设备、电话机、定时器等电子产品中作发声器件。</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蜂鸣器又可以分为有源蜂鸣器和无源蜂鸣器。有源蜂鸣器直接接上额定电源</a:t>
            </a:r>
            <a:r>
              <a:rPr lang="en-US" altLang="zh-CN" sz="2800" dirty="0">
                <a:latin typeface="+mj-ea"/>
                <a:ea typeface="+mj-ea"/>
                <a:cs typeface="+mj-ea"/>
                <a:sym typeface="+mn-ea"/>
              </a:rPr>
              <a:t>(</a:t>
            </a:r>
            <a:r>
              <a:rPr lang="zh-CN" altLang="en-US" sz="2800" dirty="0">
                <a:latin typeface="+mj-ea"/>
                <a:ea typeface="+mj-ea"/>
                <a:cs typeface="+mj-ea"/>
                <a:sym typeface="+mn-ea"/>
              </a:rPr>
              <a:t>新的蜂鸣器在标签上都有注明</a:t>
            </a:r>
            <a:r>
              <a:rPr lang="en-US" altLang="zh-CN" sz="2800" dirty="0">
                <a:latin typeface="+mj-ea"/>
                <a:ea typeface="+mj-ea"/>
                <a:cs typeface="+mj-ea"/>
                <a:sym typeface="+mn-ea"/>
              </a:rPr>
              <a:t>)</a:t>
            </a:r>
            <a:r>
              <a:rPr lang="zh-CN" altLang="en-US" sz="2800" dirty="0">
                <a:latin typeface="+mj-ea"/>
                <a:ea typeface="+mj-ea"/>
                <a:cs typeface="+mj-ea"/>
                <a:sym typeface="+mn-ea"/>
              </a:rPr>
              <a:t>就可连续发声</a:t>
            </a:r>
            <a:r>
              <a:rPr lang="en-US" altLang="zh-CN" sz="2800" dirty="0">
                <a:latin typeface="+mj-ea"/>
                <a:ea typeface="+mj-ea"/>
                <a:cs typeface="+mj-ea"/>
                <a:sym typeface="+mn-ea"/>
              </a:rPr>
              <a:t>;</a:t>
            </a:r>
            <a:r>
              <a:rPr lang="zh-CN" altLang="en-US" sz="2800" dirty="0">
                <a:latin typeface="+mj-ea"/>
                <a:ea typeface="+mj-ea"/>
                <a:cs typeface="+mj-ea"/>
                <a:sym typeface="+mn-ea"/>
              </a:rPr>
              <a:t>而无源蜂鸣器则和电磁扬声器一样，需要接在音频输出电路中才能发声。</a:t>
            </a:r>
          </a:p>
        </p:txBody>
      </p:sp>
    </p:spTree>
    <p:extLst>
      <p:ext uri="{BB962C8B-B14F-4D97-AF65-F5344CB8AC3E}">
        <p14:creationId xmlns:p14="http://schemas.microsoft.com/office/powerpoint/2010/main" val="20158008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509421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蜂鸣器模块在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中作为一种报警模块。用于报警系统的设计</a:t>
            </a:r>
          </a:p>
        </p:txBody>
      </p:sp>
      <p:pic>
        <p:nvPicPr>
          <p:cNvPr id="7" name="图片 6">
            <a:extLst>
              <a:ext uri="{FF2B5EF4-FFF2-40B4-BE49-F238E27FC236}">
                <a16:creationId xmlns:a16="http://schemas.microsoft.com/office/drawing/2014/main" id="{5A872875-DECA-4B45-861B-79F4BC0C9E47}"/>
              </a:ext>
            </a:extLst>
          </p:cNvPr>
          <p:cNvPicPr/>
          <p:nvPr/>
        </p:nvPicPr>
        <p:blipFill>
          <a:blip r:embed="rId2"/>
          <a:srcRect l="78255" b="71996"/>
          <a:stretch>
            <a:fillRect/>
          </a:stretch>
        </p:blipFill>
        <p:spPr>
          <a:xfrm>
            <a:off x="5591944" y="1681006"/>
            <a:ext cx="5845204" cy="4916643"/>
          </a:xfrm>
          <a:prstGeom prst="rect">
            <a:avLst/>
          </a:prstGeom>
          <a:noFill/>
          <a:ln w="9525">
            <a:noFill/>
          </a:ln>
        </p:spPr>
      </p:pic>
    </p:spTree>
    <p:extLst>
      <p:ext uri="{BB962C8B-B14F-4D97-AF65-F5344CB8AC3E}">
        <p14:creationId xmlns:p14="http://schemas.microsoft.com/office/powerpoint/2010/main" val="1237856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551215" y="1105244"/>
            <a:ext cx="2592457"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蜂鸣器模块的可视化命令由三部分构成，即蜂鸣器开模块、蜂鸣器关模块、蜂鸣器状态设置模块。</a:t>
            </a:r>
          </a:p>
        </p:txBody>
      </p:sp>
      <p:pic>
        <p:nvPicPr>
          <p:cNvPr id="7" name="图片 6">
            <a:extLst>
              <a:ext uri="{FF2B5EF4-FFF2-40B4-BE49-F238E27FC236}">
                <a16:creationId xmlns:a16="http://schemas.microsoft.com/office/drawing/2014/main" id="{62D5FF7D-9DF6-488B-A91B-F621852D84F6}"/>
              </a:ext>
            </a:extLst>
          </p:cNvPr>
          <p:cNvPicPr/>
          <p:nvPr/>
        </p:nvPicPr>
        <p:blipFill>
          <a:blip r:embed="rId2"/>
          <a:stretch>
            <a:fillRect/>
          </a:stretch>
        </p:blipFill>
        <p:spPr>
          <a:xfrm>
            <a:off x="3495775" y="1556792"/>
            <a:ext cx="7778550" cy="4536504"/>
          </a:xfrm>
          <a:prstGeom prst="rect">
            <a:avLst/>
          </a:prstGeom>
          <a:noFill/>
          <a:ln w="9525">
            <a:noFill/>
          </a:ln>
        </p:spPr>
      </p:pic>
    </p:spTree>
    <p:extLst>
      <p:ext uri="{BB962C8B-B14F-4D97-AF65-F5344CB8AC3E}">
        <p14:creationId xmlns:p14="http://schemas.microsoft.com/office/powerpoint/2010/main" val="4216030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3672746"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目标功能：数字开关按钮控制蜂鸣器报警。</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开发板、蜂鸣器模块和数字开关按钮模块三部分组成。</a:t>
            </a:r>
          </a:p>
        </p:txBody>
      </p:sp>
      <p:pic>
        <p:nvPicPr>
          <p:cNvPr id="8" name="图片 7">
            <a:extLst>
              <a:ext uri="{FF2B5EF4-FFF2-40B4-BE49-F238E27FC236}">
                <a16:creationId xmlns:a16="http://schemas.microsoft.com/office/drawing/2014/main" id="{BC37101A-3453-436C-B81E-F33DCE934932}"/>
              </a:ext>
            </a:extLst>
          </p:cNvPr>
          <p:cNvPicPr/>
          <p:nvPr/>
        </p:nvPicPr>
        <p:blipFill>
          <a:blip r:embed="rId2"/>
          <a:stretch>
            <a:fillRect/>
          </a:stretch>
        </p:blipFill>
        <p:spPr>
          <a:xfrm>
            <a:off x="3995878" y="1880276"/>
            <a:ext cx="8083188" cy="4073039"/>
          </a:xfrm>
          <a:prstGeom prst="rect">
            <a:avLst/>
          </a:prstGeom>
          <a:noFill/>
          <a:ln w="9525">
            <a:noFill/>
          </a:ln>
        </p:spPr>
      </p:pic>
    </p:spTree>
    <p:extLst>
      <p:ext uri="{BB962C8B-B14F-4D97-AF65-F5344CB8AC3E}">
        <p14:creationId xmlns:p14="http://schemas.microsoft.com/office/powerpoint/2010/main" val="933158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981560"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控制原理：首先判断开关按钮是否按下，当按钮按下时，</a:t>
            </a:r>
            <a:r>
              <a:rPr lang="en-US" altLang="zh-CN" sz="2800" dirty="0">
                <a:latin typeface="+mj-ea"/>
                <a:ea typeface="+mj-ea"/>
                <a:cs typeface="+mj-ea"/>
                <a:sym typeface="+mn-ea"/>
              </a:rPr>
              <a:t>IO2</a:t>
            </a:r>
            <a:r>
              <a:rPr lang="zh-CN" altLang="en-US" sz="2800" dirty="0">
                <a:latin typeface="+mj-ea"/>
                <a:ea typeface="+mj-ea"/>
                <a:cs typeface="+mj-ea"/>
                <a:sym typeface="+mn-ea"/>
              </a:rPr>
              <a:t>端口为高电平，驱动蜂鸣器报警；当开关按钮处于开启状态时，蜂鸣器关闭。</a:t>
            </a:r>
          </a:p>
        </p:txBody>
      </p:sp>
      <p:pic>
        <p:nvPicPr>
          <p:cNvPr id="7" name="图片 6">
            <a:extLst>
              <a:ext uri="{FF2B5EF4-FFF2-40B4-BE49-F238E27FC236}">
                <a16:creationId xmlns:a16="http://schemas.microsoft.com/office/drawing/2014/main" id="{3B22EAA3-FA3A-4C46-8425-64B7EA92265B}"/>
              </a:ext>
            </a:extLst>
          </p:cNvPr>
          <p:cNvPicPr/>
          <p:nvPr/>
        </p:nvPicPr>
        <p:blipFill>
          <a:blip r:embed="rId2"/>
          <a:stretch>
            <a:fillRect/>
          </a:stretch>
        </p:blipFill>
        <p:spPr>
          <a:xfrm>
            <a:off x="4439816" y="1448780"/>
            <a:ext cx="7180958" cy="5148870"/>
          </a:xfrm>
          <a:prstGeom prst="rect">
            <a:avLst/>
          </a:prstGeom>
        </p:spPr>
      </p:pic>
    </p:spTree>
    <p:extLst>
      <p:ext uri="{BB962C8B-B14F-4D97-AF65-F5344CB8AC3E}">
        <p14:creationId xmlns:p14="http://schemas.microsoft.com/office/powerpoint/2010/main" val="4163653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927648" y="2348880"/>
            <a:ext cx="6120680"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数字按钮按下时，</a:t>
            </a:r>
            <a:r>
              <a:rPr lang="en-US" altLang="zh-CN" sz="2800" dirty="0">
                <a:latin typeface="+mj-ea"/>
                <a:ea typeface="+mj-ea"/>
                <a:cs typeface="+mj-ea"/>
                <a:sym typeface="+mn-ea"/>
              </a:rPr>
              <a:t>IO2</a:t>
            </a:r>
            <a:r>
              <a:rPr lang="zh-CN" altLang="en-US" sz="2800" dirty="0">
                <a:latin typeface="+mj-ea"/>
                <a:ea typeface="+mj-ea"/>
                <a:cs typeface="+mj-ea"/>
                <a:sym typeface="+mn-ea"/>
              </a:rPr>
              <a:t>端口为高电平，驱动蜂鸣器报警；当开关按钮处于开启状态时，蜂鸣器关闭</a:t>
            </a:r>
          </a:p>
        </p:txBody>
      </p:sp>
    </p:spTree>
    <p:extLst>
      <p:ext uri="{BB962C8B-B14F-4D97-AF65-F5344CB8AC3E}">
        <p14:creationId xmlns:p14="http://schemas.microsoft.com/office/powerpoint/2010/main" val="462219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3.2.5 Arduino </a:t>
            </a:r>
            <a:r>
              <a:rPr lang="zh-CN" altLang="en-US" sz="4000" dirty="0">
                <a:latin typeface="+mj-ea"/>
                <a:ea typeface="+mj-ea"/>
                <a:cs typeface="+mj-ea"/>
                <a:sym typeface="+mn-ea"/>
              </a:rPr>
              <a:t>压电发声器模块</a:t>
            </a:r>
            <a:endParaRPr lang="en-US" altLang="zh-CN" sz="4000" dirty="0">
              <a:solidFill>
                <a:srgbClr val="20517C"/>
              </a:solidFill>
              <a:sym typeface="+mn-ea"/>
            </a:endParaRPr>
          </a:p>
        </p:txBody>
      </p:sp>
    </p:spTree>
    <p:extLst>
      <p:ext uri="{BB962C8B-B14F-4D97-AF65-F5344CB8AC3E}">
        <p14:creationId xmlns:p14="http://schemas.microsoft.com/office/powerpoint/2010/main" val="733516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zh-CN" altLang="en-US" sz="4400" dirty="0">
                <a:latin typeface="+mj-ea"/>
                <a:ea typeface="+mj-ea"/>
                <a:cs typeface="+mj-ea"/>
                <a:sym typeface="+mn-ea"/>
              </a:rPr>
              <a:t> </a:t>
            </a:r>
            <a:r>
              <a:rPr lang="en-US" altLang="zh-CN" sz="4400" dirty="0">
                <a:latin typeface="+mj-ea"/>
                <a:ea typeface="+mj-ea"/>
                <a:cs typeface="+mj-ea"/>
                <a:sym typeface="+mn-ea"/>
              </a:rPr>
              <a:t>Arduino </a:t>
            </a:r>
            <a:r>
              <a:rPr lang="zh-CN" altLang="en-US" sz="4400" dirty="0">
                <a:latin typeface="+mj-ea"/>
                <a:ea typeface="+mj-ea"/>
                <a:cs typeface="+mj-ea"/>
                <a:sym typeface="+mn-ea"/>
              </a:rPr>
              <a:t>压电发声器模块</a:t>
            </a:r>
            <a:endParaRPr lang="en-US" altLang="zh-CN" sz="4400" dirty="0">
              <a:sym typeface="+mn-ea"/>
            </a:endParaRPr>
          </a:p>
        </p:txBody>
      </p:sp>
      <p:sp>
        <p:nvSpPr>
          <p:cNvPr id="23" name="矩形 22"/>
          <p:cNvSpPr/>
          <p:nvPr/>
        </p:nvSpPr>
        <p:spPr>
          <a:xfrm>
            <a:off x="1656184" y="1410483"/>
            <a:ext cx="8400256"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压电效应</a:t>
            </a:r>
            <a:r>
              <a:rPr lang="en-US" altLang="zh-CN" sz="2800" dirty="0">
                <a:latin typeface="+mj-ea"/>
                <a:ea typeface="+mj-ea"/>
                <a:cs typeface="+mj-ea"/>
                <a:sym typeface="+mn-ea"/>
              </a:rPr>
              <a:t>(Piezoelectricity)</a:t>
            </a:r>
            <a:r>
              <a:rPr lang="zh-CN" altLang="en-US" sz="2800" dirty="0">
                <a:latin typeface="+mj-ea"/>
                <a:ea typeface="+mj-ea"/>
                <a:cs typeface="+mj-ea"/>
                <a:sym typeface="+mn-ea"/>
              </a:rPr>
              <a:t>是电介质材料中一种机械能与电能互换的现象。压电效应有两种，正压电效应及逆压电效应。压电效应在声音的产生和侦测，高电压的生成，电频生成，微量天平，和光学器件的超细聚焦有着重要的运用。这里就是将压电效应应用在声音的控制领域。</a:t>
            </a:r>
          </a:p>
        </p:txBody>
      </p:sp>
    </p:spTree>
    <p:extLst>
      <p:ext uri="{BB962C8B-B14F-4D97-AF65-F5344CB8AC3E}">
        <p14:creationId xmlns:p14="http://schemas.microsoft.com/office/powerpoint/2010/main" val="166964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4196690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 </a:t>
            </a:r>
            <a:r>
              <a:rPr lang="zh-CN" altLang="en-US" sz="2800" dirty="0">
                <a:latin typeface="+mj-ea"/>
                <a:ea typeface="+mj-ea"/>
                <a:cs typeface="+mj-ea"/>
                <a:sym typeface="+mn-ea"/>
              </a:rPr>
              <a:t>压电发声器模块在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中作为一种报警模块。用于报警系统的设计</a:t>
            </a:r>
          </a:p>
        </p:txBody>
      </p:sp>
      <p:pic>
        <p:nvPicPr>
          <p:cNvPr id="8" name="图片 7">
            <a:extLst>
              <a:ext uri="{FF2B5EF4-FFF2-40B4-BE49-F238E27FC236}">
                <a16:creationId xmlns:a16="http://schemas.microsoft.com/office/drawing/2014/main" id="{CA88436C-F5E9-413A-841E-BCF592BF6361}"/>
              </a:ext>
            </a:extLst>
          </p:cNvPr>
          <p:cNvPicPr/>
          <p:nvPr/>
        </p:nvPicPr>
        <p:blipFill>
          <a:blip r:embed="rId2"/>
          <a:stretch>
            <a:fillRect/>
          </a:stretch>
        </p:blipFill>
        <p:spPr>
          <a:xfrm>
            <a:off x="5087888" y="1835728"/>
            <a:ext cx="7004804" cy="4617608"/>
          </a:xfrm>
          <a:prstGeom prst="rect">
            <a:avLst/>
          </a:prstGeom>
          <a:noFill/>
          <a:ln w="9525">
            <a:noFill/>
          </a:ln>
        </p:spPr>
      </p:pic>
    </p:spTree>
    <p:extLst>
      <p:ext uri="{BB962C8B-B14F-4D97-AF65-F5344CB8AC3E}">
        <p14:creationId xmlns:p14="http://schemas.microsoft.com/office/powerpoint/2010/main" val="1552776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551215" y="1105244"/>
            <a:ext cx="2733041"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a:t>
            </a:r>
            <a:r>
              <a:rPr lang="zh-CN" altLang="en-US" sz="2800" dirty="0">
                <a:latin typeface="+mj-ea"/>
                <a:ea typeface="+mj-ea"/>
                <a:cs typeface="+mj-ea"/>
                <a:sym typeface="+mn-ea"/>
              </a:rPr>
              <a:t>压电发声器模块的可视化程序可视化命令包括：驱动压电发声模块、启用压电发声模块及禁用压电发声模块</a:t>
            </a:r>
          </a:p>
        </p:txBody>
      </p:sp>
      <p:pic>
        <p:nvPicPr>
          <p:cNvPr id="8" name="图片 7">
            <a:extLst>
              <a:ext uri="{FF2B5EF4-FFF2-40B4-BE49-F238E27FC236}">
                <a16:creationId xmlns:a16="http://schemas.microsoft.com/office/drawing/2014/main" id="{05BD3C43-2F80-4FFD-85F0-9306E6E6935B}"/>
              </a:ext>
            </a:extLst>
          </p:cNvPr>
          <p:cNvPicPr/>
          <p:nvPr/>
        </p:nvPicPr>
        <p:blipFill>
          <a:blip r:embed="rId2"/>
          <a:stretch>
            <a:fillRect/>
          </a:stretch>
        </p:blipFill>
        <p:spPr>
          <a:xfrm>
            <a:off x="3791744" y="1827532"/>
            <a:ext cx="8046412" cy="4372811"/>
          </a:xfrm>
          <a:prstGeom prst="rect">
            <a:avLst/>
          </a:prstGeom>
          <a:noFill/>
          <a:ln w="9525">
            <a:noFill/>
          </a:ln>
        </p:spPr>
      </p:pic>
    </p:spTree>
    <p:extLst>
      <p:ext uri="{BB962C8B-B14F-4D97-AF65-F5344CB8AC3E}">
        <p14:creationId xmlns:p14="http://schemas.microsoft.com/office/powerpoint/2010/main" val="14357959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3672746"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目标功能：数字开关按钮控制压电发声器模块报警。</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Arduino </a:t>
            </a:r>
            <a:r>
              <a:rPr lang="zh-CN" altLang="en-US" sz="2800" dirty="0">
                <a:latin typeface="+mj-ea"/>
                <a:ea typeface="+mj-ea"/>
                <a:cs typeface="+mj-ea"/>
                <a:sym typeface="+mn-ea"/>
              </a:rPr>
              <a:t>压电发声器模块和数字开关按钮模块三部分组成。</a:t>
            </a:r>
          </a:p>
        </p:txBody>
      </p:sp>
      <p:pic>
        <p:nvPicPr>
          <p:cNvPr id="7" name="图片 6">
            <a:extLst>
              <a:ext uri="{FF2B5EF4-FFF2-40B4-BE49-F238E27FC236}">
                <a16:creationId xmlns:a16="http://schemas.microsoft.com/office/drawing/2014/main" id="{89E8F828-C998-41DF-8490-7FAA74C18EC7}"/>
              </a:ext>
            </a:extLst>
          </p:cNvPr>
          <p:cNvPicPr/>
          <p:nvPr/>
        </p:nvPicPr>
        <p:blipFill>
          <a:blip r:embed="rId2"/>
          <a:stretch>
            <a:fillRect/>
          </a:stretch>
        </p:blipFill>
        <p:spPr>
          <a:xfrm>
            <a:off x="3719736" y="1723968"/>
            <a:ext cx="8175014" cy="4861767"/>
          </a:xfrm>
          <a:prstGeom prst="rect">
            <a:avLst/>
          </a:prstGeom>
          <a:noFill/>
          <a:ln w="9525">
            <a:noFill/>
          </a:ln>
        </p:spPr>
      </p:pic>
    </p:spTree>
    <p:extLst>
      <p:ext uri="{BB962C8B-B14F-4D97-AF65-F5344CB8AC3E}">
        <p14:creationId xmlns:p14="http://schemas.microsoft.com/office/powerpoint/2010/main" val="1495529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981560" cy="583320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该电路设计的目的是通过开关按钮来驱动发声器工作，只不过这里采用的是时钟中断来实现此功能。该程序由三部分组成，即</a:t>
            </a:r>
            <a:r>
              <a:rPr lang="en-US" altLang="zh-CN" sz="2800" dirty="0">
                <a:latin typeface="+mj-ea"/>
                <a:ea typeface="+mj-ea"/>
                <a:cs typeface="+mj-ea"/>
                <a:sym typeface="+mn-ea"/>
              </a:rPr>
              <a:t>SETUP()</a:t>
            </a:r>
            <a:r>
              <a:rPr lang="zh-CN" altLang="en-US" sz="2800" dirty="0">
                <a:latin typeface="+mj-ea"/>
                <a:ea typeface="+mj-ea"/>
                <a:cs typeface="+mj-ea"/>
                <a:sym typeface="+mn-ea"/>
              </a:rPr>
              <a:t>初始化程序、</a:t>
            </a:r>
            <a:r>
              <a:rPr lang="en-US" altLang="zh-CN" sz="2800" dirty="0">
                <a:latin typeface="+mj-ea"/>
                <a:ea typeface="+mj-ea"/>
                <a:cs typeface="+mj-ea"/>
                <a:sym typeface="+mn-ea"/>
              </a:rPr>
              <a:t>LOOP()</a:t>
            </a:r>
            <a:r>
              <a:rPr lang="zh-CN" altLang="en-US" sz="2800" dirty="0">
                <a:latin typeface="+mj-ea"/>
                <a:ea typeface="+mj-ea"/>
                <a:cs typeface="+mj-ea"/>
                <a:sym typeface="+mn-ea"/>
              </a:rPr>
              <a:t>循环主程序及时钟触发程序。</a:t>
            </a:r>
          </a:p>
        </p:txBody>
      </p:sp>
      <p:pic>
        <p:nvPicPr>
          <p:cNvPr id="8" name="图片 7">
            <a:extLst>
              <a:ext uri="{FF2B5EF4-FFF2-40B4-BE49-F238E27FC236}">
                <a16:creationId xmlns:a16="http://schemas.microsoft.com/office/drawing/2014/main" id="{5F3DF2A2-CA2B-4340-B04E-C7B213BF952B}"/>
              </a:ext>
            </a:extLst>
          </p:cNvPr>
          <p:cNvPicPr/>
          <p:nvPr/>
        </p:nvPicPr>
        <p:blipFill>
          <a:blip r:embed="rId2"/>
          <a:stretch>
            <a:fillRect/>
          </a:stretch>
        </p:blipFill>
        <p:spPr>
          <a:xfrm>
            <a:off x="4062142" y="1740135"/>
            <a:ext cx="8030527" cy="3973335"/>
          </a:xfrm>
          <a:prstGeom prst="rect">
            <a:avLst/>
          </a:prstGeom>
          <a:noFill/>
          <a:ln w="9525">
            <a:noFill/>
          </a:ln>
        </p:spPr>
      </p:pic>
    </p:spTree>
    <p:extLst>
      <p:ext uri="{BB962C8B-B14F-4D97-AF65-F5344CB8AC3E}">
        <p14:creationId xmlns:p14="http://schemas.microsoft.com/office/powerpoint/2010/main" val="2964883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927648" y="2348880"/>
            <a:ext cx="6120680"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数字按钮按下时，</a:t>
            </a:r>
            <a:r>
              <a:rPr lang="en-US" altLang="zh-CN" sz="2800" dirty="0">
                <a:latin typeface="+mj-ea"/>
                <a:ea typeface="+mj-ea"/>
                <a:cs typeface="+mj-ea"/>
                <a:sym typeface="+mn-ea"/>
              </a:rPr>
              <a:t>IO2</a:t>
            </a:r>
            <a:r>
              <a:rPr lang="zh-CN" altLang="en-US" sz="2800" dirty="0">
                <a:latin typeface="+mj-ea"/>
                <a:ea typeface="+mj-ea"/>
                <a:cs typeface="+mj-ea"/>
                <a:sym typeface="+mn-ea"/>
              </a:rPr>
              <a:t>端口为高电平，驱动压电发声器发声；当开关按钮处于释放状态时，压电发声器关闭。</a:t>
            </a:r>
          </a:p>
        </p:txBody>
      </p:sp>
    </p:spTree>
    <p:extLst>
      <p:ext uri="{BB962C8B-B14F-4D97-AF65-F5344CB8AC3E}">
        <p14:creationId xmlns:p14="http://schemas.microsoft.com/office/powerpoint/2010/main" val="387683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3.2.6 DHT11</a:t>
            </a:r>
            <a:r>
              <a:rPr lang="zh-CN" altLang="en-US" sz="4000" dirty="0">
                <a:latin typeface="+mj-ea"/>
                <a:ea typeface="+mj-ea"/>
                <a:cs typeface="+mj-ea"/>
                <a:sym typeface="+mn-ea"/>
              </a:rPr>
              <a:t>湿度和温度传感器</a:t>
            </a:r>
            <a:endParaRPr lang="en-US" altLang="zh-CN" sz="4000" dirty="0">
              <a:solidFill>
                <a:srgbClr val="20517C"/>
              </a:solidFill>
              <a:sym typeface="+mn-ea"/>
            </a:endParaRPr>
          </a:p>
        </p:txBody>
      </p:sp>
    </p:spTree>
    <p:extLst>
      <p:ext uri="{BB962C8B-B14F-4D97-AF65-F5344CB8AC3E}">
        <p14:creationId xmlns:p14="http://schemas.microsoft.com/office/powerpoint/2010/main" val="3274658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zh-CN" altLang="en-US" sz="4400" dirty="0">
                <a:latin typeface="+mj-ea"/>
                <a:ea typeface="+mj-ea"/>
                <a:cs typeface="+mj-ea"/>
                <a:sym typeface="+mn-ea"/>
              </a:rPr>
              <a:t> </a:t>
            </a:r>
            <a:r>
              <a:rPr lang="en-US" altLang="zh-CN" sz="4400" dirty="0">
                <a:latin typeface="+mj-ea"/>
                <a:ea typeface="+mj-ea"/>
                <a:cs typeface="+mj-ea"/>
                <a:sym typeface="+mn-ea"/>
              </a:rPr>
              <a:t>DHT11</a:t>
            </a:r>
            <a:r>
              <a:rPr lang="zh-CN" altLang="en-US" sz="4400" dirty="0">
                <a:latin typeface="+mj-ea"/>
                <a:ea typeface="+mj-ea"/>
                <a:cs typeface="+mj-ea"/>
                <a:sym typeface="+mn-ea"/>
              </a:rPr>
              <a:t>湿度和温度传感器</a:t>
            </a:r>
            <a:endParaRPr lang="en-US" altLang="zh-CN" sz="4400" dirty="0">
              <a:sym typeface="+mn-ea"/>
            </a:endParaRPr>
          </a:p>
        </p:txBody>
      </p:sp>
      <p:sp>
        <p:nvSpPr>
          <p:cNvPr id="23" name="矩形 22"/>
          <p:cNvSpPr/>
          <p:nvPr/>
        </p:nvSpPr>
        <p:spPr>
          <a:xfrm>
            <a:off x="1656184" y="1410483"/>
            <a:ext cx="8400256"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DHT11</a:t>
            </a:r>
            <a:r>
              <a:rPr lang="zh-CN" altLang="en-US" sz="2800" dirty="0">
                <a:latin typeface="+mj-ea"/>
                <a:ea typeface="+mj-ea"/>
                <a:cs typeface="+mj-ea"/>
                <a:sym typeface="+mn-ea"/>
              </a:rPr>
              <a:t>数字温湿度传感器是一款含有已校准数字信号输出的温湿度复合传感器。它应用专用的数字模块采集技术和温湿度传感技术，确保产品具有极高的可靠性与卓越的长期稳定性。</a:t>
            </a:r>
          </a:p>
        </p:txBody>
      </p:sp>
    </p:spTree>
    <p:extLst>
      <p:ext uri="{BB962C8B-B14F-4D97-AF65-F5344CB8AC3E}">
        <p14:creationId xmlns:p14="http://schemas.microsoft.com/office/powerpoint/2010/main" val="236521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247073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DHT11</a:t>
            </a:r>
            <a:r>
              <a:rPr lang="zh-CN" altLang="en-US" sz="2800" dirty="0">
                <a:latin typeface="+mj-ea"/>
                <a:ea typeface="+mj-ea"/>
                <a:cs typeface="+mj-ea"/>
                <a:sym typeface="+mn-ea"/>
              </a:rPr>
              <a:t>温湿度传感器模块，在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中作为一种传感器模块。用于模拟采集温湿度数据并输出给</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p>
        </p:txBody>
      </p:sp>
      <p:pic>
        <p:nvPicPr>
          <p:cNvPr id="7" name="图片 6">
            <a:extLst>
              <a:ext uri="{FF2B5EF4-FFF2-40B4-BE49-F238E27FC236}">
                <a16:creationId xmlns:a16="http://schemas.microsoft.com/office/drawing/2014/main" id="{EDB90B68-44BE-44FC-A725-34E479CD6329}"/>
              </a:ext>
            </a:extLst>
          </p:cNvPr>
          <p:cNvPicPr/>
          <p:nvPr/>
        </p:nvPicPr>
        <p:blipFill>
          <a:blip r:embed="rId2"/>
          <a:stretch>
            <a:fillRect/>
          </a:stretch>
        </p:blipFill>
        <p:spPr>
          <a:xfrm>
            <a:off x="4794347" y="1932507"/>
            <a:ext cx="7000232" cy="3789045"/>
          </a:xfrm>
          <a:prstGeom prst="rect">
            <a:avLst/>
          </a:prstGeom>
          <a:noFill/>
          <a:ln w="9525">
            <a:noFill/>
          </a:ln>
        </p:spPr>
      </p:pic>
    </p:spTree>
    <p:extLst>
      <p:ext uri="{BB962C8B-B14F-4D97-AF65-F5344CB8AC3E}">
        <p14:creationId xmlns:p14="http://schemas.microsoft.com/office/powerpoint/2010/main" val="12329810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4330735"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DHT11</a:t>
            </a:r>
            <a:r>
              <a:rPr lang="zh-CN" altLang="en-US" sz="2800" dirty="0">
                <a:latin typeface="+mj-ea"/>
                <a:ea typeface="+mj-ea"/>
                <a:cs typeface="+mj-ea"/>
                <a:sym typeface="+mn-ea"/>
              </a:rPr>
              <a:t>湿度和温度传感器的可视化程序可视化命令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包括：读取温度值模块、读取湿度百分数模块、计算热量指数模块、摄氏度</a:t>
            </a:r>
            <a:r>
              <a:rPr lang="en-US" altLang="zh-CN" sz="2800" dirty="0">
                <a:latin typeface="+mj-ea"/>
                <a:ea typeface="+mj-ea"/>
                <a:cs typeface="+mj-ea"/>
                <a:sym typeface="+mn-ea"/>
              </a:rPr>
              <a:t>\</a:t>
            </a:r>
            <a:r>
              <a:rPr lang="zh-CN" altLang="en-US" sz="2800" dirty="0">
                <a:latin typeface="+mj-ea"/>
                <a:ea typeface="+mj-ea"/>
                <a:cs typeface="+mj-ea"/>
                <a:sym typeface="+mn-ea"/>
              </a:rPr>
              <a:t>华氏温度值转化模块、华氏</a:t>
            </a:r>
            <a:r>
              <a:rPr lang="en-US" altLang="zh-CN" sz="2800" dirty="0">
                <a:latin typeface="+mj-ea"/>
                <a:ea typeface="+mj-ea"/>
                <a:cs typeface="+mj-ea"/>
                <a:sym typeface="+mn-ea"/>
              </a:rPr>
              <a:t>\</a:t>
            </a:r>
            <a:r>
              <a:rPr lang="zh-CN" altLang="en-US" sz="2800" dirty="0">
                <a:latin typeface="+mj-ea"/>
                <a:ea typeface="+mj-ea"/>
                <a:cs typeface="+mj-ea"/>
                <a:sym typeface="+mn-ea"/>
              </a:rPr>
              <a:t>摄氏度温度值转化模块。</a:t>
            </a:r>
          </a:p>
        </p:txBody>
      </p:sp>
      <p:pic>
        <p:nvPicPr>
          <p:cNvPr id="7" name="图片 6">
            <a:extLst>
              <a:ext uri="{FF2B5EF4-FFF2-40B4-BE49-F238E27FC236}">
                <a16:creationId xmlns:a16="http://schemas.microsoft.com/office/drawing/2014/main" id="{9CC7009B-A5A8-4FDE-B836-9858F3967A8D}"/>
              </a:ext>
            </a:extLst>
          </p:cNvPr>
          <p:cNvPicPr/>
          <p:nvPr/>
        </p:nvPicPr>
        <p:blipFill>
          <a:blip r:embed="rId2"/>
          <a:stretch>
            <a:fillRect/>
          </a:stretch>
        </p:blipFill>
        <p:spPr>
          <a:xfrm>
            <a:off x="5020310" y="1340768"/>
            <a:ext cx="6764322" cy="4907528"/>
          </a:xfrm>
          <a:prstGeom prst="rect">
            <a:avLst/>
          </a:prstGeom>
        </p:spPr>
      </p:pic>
    </p:spTree>
    <p:extLst>
      <p:ext uri="{BB962C8B-B14F-4D97-AF65-F5344CB8AC3E}">
        <p14:creationId xmlns:p14="http://schemas.microsoft.com/office/powerpoint/2010/main" val="3960316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Arduino16×2</a:t>
            </a:r>
            <a:r>
              <a:rPr lang="zh-CN" altLang="en-US" sz="2800" dirty="0">
                <a:latin typeface="+mj-ea"/>
                <a:ea typeface="+mj-ea"/>
                <a:cs typeface="+mj-ea"/>
                <a:sym typeface="+mn-ea"/>
              </a:rPr>
              <a:t>字符型液晶显示器在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中作为一种显示模块以实现对数据的输出</a:t>
            </a:r>
          </a:p>
        </p:txBody>
      </p:sp>
      <p:pic>
        <p:nvPicPr>
          <p:cNvPr id="8" name="图片 7">
            <a:extLst>
              <a:ext uri="{FF2B5EF4-FFF2-40B4-BE49-F238E27FC236}">
                <a16:creationId xmlns:a16="http://schemas.microsoft.com/office/drawing/2014/main" id="{BDC2B49A-F3FA-4736-97A4-B4F9CE8CE26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4833" y="1284236"/>
            <a:ext cx="6643079" cy="533569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63038" y="1103630"/>
            <a:ext cx="3672746"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DHT11</a:t>
            </a:r>
            <a:r>
              <a:rPr lang="zh-CN" altLang="en-US" sz="2800" dirty="0">
                <a:latin typeface="+mj-ea"/>
                <a:ea typeface="+mj-ea"/>
                <a:cs typeface="+mj-ea"/>
                <a:sym typeface="+mn-ea"/>
              </a:rPr>
              <a:t>湿度和温度传感器采集到温湿度传递并显示到</a:t>
            </a:r>
            <a:r>
              <a:rPr lang="en-US" altLang="zh-CN" sz="2800" dirty="0">
                <a:latin typeface="+mj-ea"/>
                <a:ea typeface="+mj-ea"/>
                <a:cs typeface="+mj-ea"/>
                <a:sym typeface="+mn-ea"/>
              </a:rPr>
              <a:t>Grove</a:t>
            </a:r>
            <a:r>
              <a:rPr lang="zh-CN" altLang="en-US" sz="2800" dirty="0">
                <a:latin typeface="+mj-ea"/>
                <a:ea typeface="+mj-ea"/>
                <a:cs typeface="+mj-ea"/>
                <a:sym typeface="+mn-ea"/>
              </a:rPr>
              <a:t>显示终端上。系统由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DHT11</a:t>
            </a:r>
            <a:r>
              <a:rPr lang="zh-CN" altLang="en-US" sz="2800" dirty="0">
                <a:latin typeface="+mj-ea"/>
                <a:ea typeface="+mj-ea"/>
                <a:cs typeface="+mj-ea"/>
                <a:sym typeface="+mn-ea"/>
              </a:rPr>
              <a:t>温湿度传感器模块和</a:t>
            </a:r>
            <a:r>
              <a:rPr lang="en-US" altLang="zh-CN" sz="2800" dirty="0">
                <a:latin typeface="+mj-ea"/>
                <a:ea typeface="+mj-ea"/>
                <a:cs typeface="+mj-ea"/>
                <a:sym typeface="+mn-ea"/>
              </a:rPr>
              <a:t>Grove</a:t>
            </a:r>
            <a:r>
              <a:rPr lang="zh-CN" altLang="en-US" sz="2800" dirty="0">
                <a:latin typeface="+mj-ea"/>
                <a:ea typeface="+mj-ea"/>
                <a:cs typeface="+mj-ea"/>
                <a:sym typeface="+mn-ea"/>
              </a:rPr>
              <a:t>显示终端模块三部分组成。</a:t>
            </a:r>
          </a:p>
        </p:txBody>
      </p:sp>
      <p:pic>
        <p:nvPicPr>
          <p:cNvPr id="8" name="图片 7">
            <a:extLst>
              <a:ext uri="{FF2B5EF4-FFF2-40B4-BE49-F238E27FC236}">
                <a16:creationId xmlns:a16="http://schemas.microsoft.com/office/drawing/2014/main" id="{B955DA27-11BE-4D37-92F0-446BF9425349}"/>
              </a:ext>
            </a:extLst>
          </p:cNvPr>
          <p:cNvPicPr/>
          <p:nvPr/>
        </p:nvPicPr>
        <p:blipFill>
          <a:blip r:embed="rId2"/>
          <a:stretch>
            <a:fillRect/>
          </a:stretch>
        </p:blipFill>
        <p:spPr>
          <a:xfrm>
            <a:off x="3634012" y="1988840"/>
            <a:ext cx="8400878" cy="4099456"/>
          </a:xfrm>
          <a:prstGeom prst="rect">
            <a:avLst/>
          </a:prstGeom>
          <a:noFill/>
          <a:ln w="9525">
            <a:noFill/>
          </a:ln>
        </p:spPr>
      </p:pic>
    </p:spTree>
    <p:extLst>
      <p:ext uri="{BB962C8B-B14F-4D97-AF65-F5344CB8AC3E}">
        <p14:creationId xmlns:p14="http://schemas.microsoft.com/office/powerpoint/2010/main" val="1399785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981560"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该电路程序由两部分组成，即初始化程序模块</a:t>
            </a:r>
            <a:r>
              <a:rPr lang="en-US" altLang="zh-CN" sz="2800" dirty="0">
                <a:latin typeface="+mj-ea"/>
                <a:ea typeface="+mj-ea"/>
                <a:cs typeface="+mj-ea"/>
                <a:sym typeface="+mn-ea"/>
              </a:rPr>
              <a:t>SETUP</a:t>
            </a:r>
            <a:r>
              <a:rPr lang="zh-CN" altLang="en-US" sz="2800" dirty="0">
                <a:latin typeface="+mj-ea"/>
                <a:ea typeface="+mj-ea"/>
                <a:cs typeface="+mj-ea"/>
                <a:sym typeface="+mn-ea"/>
              </a:rPr>
              <a:t>、主循环程序</a:t>
            </a:r>
            <a:r>
              <a:rPr lang="en-US" altLang="zh-CN" sz="2800" dirty="0">
                <a:latin typeface="+mj-ea"/>
                <a:ea typeface="+mj-ea"/>
                <a:cs typeface="+mj-ea"/>
                <a:sym typeface="+mn-ea"/>
              </a:rPr>
              <a:t>LOOP</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4A5DECE5-D331-45A7-90FD-C1E6D8F2B84B}"/>
              </a:ext>
            </a:extLst>
          </p:cNvPr>
          <p:cNvPicPr/>
          <p:nvPr/>
        </p:nvPicPr>
        <p:blipFill>
          <a:blip r:embed="rId2"/>
          <a:stretch>
            <a:fillRect/>
          </a:stretch>
        </p:blipFill>
        <p:spPr>
          <a:xfrm>
            <a:off x="6229456" y="1174370"/>
            <a:ext cx="3434933" cy="5509612"/>
          </a:xfrm>
          <a:prstGeom prst="rect">
            <a:avLst/>
          </a:prstGeom>
        </p:spPr>
      </p:pic>
    </p:spTree>
    <p:extLst>
      <p:ext uri="{BB962C8B-B14F-4D97-AF65-F5344CB8AC3E}">
        <p14:creationId xmlns:p14="http://schemas.microsoft.com/office/powerpoint/2010/main" val="2818533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30811" y="1412776"/>
            <a:ext cx="6120680"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点击仿真按钮，待程序运行完成后，调节传感器实际湿度，</a:t>
            </a:r>
            <a:r>
              <a:rPr lang="en-US" altLang="zh-CN" sz="2800" dirty="0">
                <a:latin typeface="+mj-ea"/>
                <a:ea typeface="+mj-ea"/>
                <a:cs typeface="+mj-ea"/>
                <a:sym typeface="+mn-ea"/>
              </a:rPr>
              <a:t>Grove</a:t>
            </a:r>
            <a:r>
              <a:rPr lang="zh-CN" altLang="en-US" sz="2800" dirty="0">
                <a:latin typeface="+mj-ea"/>
                <a:ea typeface="+mj-ea"/>
                <a:cs typeface="+mj-ea"/>
                <a:sym typeface="+mn-ea"/>
              </a:rPr>
              <a:t>显示终端能够实时显示</a:t>
            </a:r>
            <a:r>
              <a:rPr lang="en-US" altLang="zh-CN" sz="2800" dirty="0">
                <a:latin typeface="+mj-ea"/>
                <a:ea typeface="+mj-ea"/>
                <a:cs typeface="+mj-ea"/>
                <a:sym typeface="+mn-ea"/>
              </a:rPr>
              <a:t>DHT11</a:t>
            </a:r>
            <a:r>
              <a:rPr lang="zh-CN" altLang="en-US" sz="2800" dirty="0">
                <a:latin typeface="+mj-ea"/>
                <a:ea typeface="+mj-ea"/>
                <a:cs typeface="+mj-ea"/>
                <a:sym typeface="+mn-ea"/>
              </a:rPr>
              <a:t>温湿度传感器采集到的湿度</a:t>
            </a:r>
          </a:p>
        </p:txBody>
      </p:sp>
      <p:pic>
        <p:nvPicPr>
          <p:cNvPr id="7" name="图片 6">
            <a:extLst>
              <a:ext uri="{FF2B5EF4-FFF2-40B4-BE49-F238E27FC236}">
                <a16:creationId xmlns:a16="http://schemas.microsoft.com/office/drawing/2014/main" id="{D5337B7E-A17E-4CEA-8A6B-E3AE21DBE31B}"/>
              </a:ext>
            </a:extLst>
          </p:cNvPr>
          <p:cNvPicPr/>
          <p:nvPr/>
        </p:nvPicPr>
        <p:blipFill>
          <a:blip r:embed="rId2"/>
          <a:stretch>
            <a:fillRect/>
          </a:stretch>
        </p:blipFill>
        <p:spPr>
          <a:xfrm>
            <a:off x="6075122" y="1772815"/>
            <a:ext cx="5986067" cy="1808291"/>
          </a:xfrm>
          <a:prstGeom prst="rect">
            <a:avLst/>
          </a:prstGeom>
        </p:spPr>
      </p:pic>
      <p:sp>
        <p:nvSpPr>
          <p:cNvPr id="8" name="矩形 7">
            <a:extLst>
              <a:ext uri="{FF2B5EF4-FFF2-40B4-BE49-F238E27FC236}">
                <a16:creationId xmlns:a16="http://schemas.microsoft.com/office/drawing/2014/main" id="{481A4B7B-FF39-40BE-B2C1-68BF83B78BAD}"/>
              </a:ext>
            </a:extLst>
          </p:cNvPr>
          <p:cNvSpPr/>
          <p:nvPr/>
        </p:nvSpPr>
        <p:spPr>
          <a:xfrm>
            <a:off x="-24680" y="4024154"/>
            <a:ext cx="6120680"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调节传感器实际温度仿真结果</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 </a:t>
            </a:r>
            <a:r>
              <a:rPr lang="en-US" altLang="zh-CN" sz="2800" dirty="0">
                <a:latin typeface="+mj-ea"/>
                <a:ea typeface="+mj-ea"/>
                <a:cs typeface="+mj-ea"/>
                <a:sym typeface="+mn-ea"/>
              </a:rPr>
              <a:t>Grove</a:t>
            </a:r>
            <a:r>
              <a:rPr lang="zh-CN" altLang="en-US" sz="2800" dirty="0">
                <a:latin typeface="+mj-ea"/>
                <a:ea typeface="+mj-ea"/>
                <a:cs typeface="+mj-ea"/>
                <a:sym typeface="+mn-ea"/>
              </a:rPr>
              <a:t>显示终端能够实时显示</a:t>
            </a:r>
            <a:r>
              <a:rPr lang="en-US" altLang="zh-CN" sz="2800" dirty="0">
                <a:latin typeface="+mj-ea"/>
                <a:ea typeface="+mj-ea"/>
                <a:cs typeface="+mj-ea"/>
                <a:sym typeface="+mn-ea"/>
              </a:rPr>
              <a:t>DHT11</a:t>
            </a:r>
            <a:r>
              <a:rPr lang="zh-CN" altLang="en-US" sz="2800" dirty="0">
                <a:latin typeface="+mj-ea"/>
                <a:ea typeface="+mj-ea"/>
                <a:cs typeface="+mj-ea"/>
                <a:sym typeface="+mn-ea"/>
              </a:rPr>
              <a:t>温湿度传感器采集到的温度。</a:t>
            </a:r>
          </a:p>
        </p:txBody>
      </p:sp>
      <p:pic>
        <p:nvPicPr>
          <p:cNvPr id="9" name="图片 8">
            <a:extLst>
              <a:ext uri="{FF2B5EF4-FFF2-40B4-BE49-F238E27FC236}">
                <a16:creationId xmlns:a16="http://schemas.microsoft.com/office/drawing/2014/main" id="{526EE432-43FD-40AA-8937-1B1671A9B90C}"/>
              </a:ext>
            </a:extLst>
          </p:cNvPr>
          <p:cNvPicPr/>
          <p:nvPr/>
        </p:nvPicPr>
        <p:blipFill>
          <a:blip r:embed="rId3"/>
          <a:stretch>
            <a:fillRect/>
          </a:stretch>
        </p:blipFill>
        <p:spPr>
          <a:xfrm>
            <a:off x="6051399" y="3931816"/>
            <a:ext cx="6124708" cy="1800200"/>
          </a:xfrm>
          <a:prstGeom prst="rect">
            <a:avLst/>
          </a:prstGeom>
        </p:spPr>
      </p:pic>
    </p:spTree>
    <p:extLst>
      <p:ext uri="{BB962C8B-B14F-4D97-AF65-F5344CB8AC3E}">
        <p14:creationId xmlns:p14="http://schemas.microsoft.com/office/powerpoint/2010/main" val="33669607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3.2.7 HYT271</a:t>
            </a:r>
            <a:r>
              <a:rPr lang="zh-CN" altLang="en-US" sz="4000" dirty="0">
                <a:latin typeface="+mj-ea"/>
                <a:ea typeface="+mj-ea"/>
                <a:cs typeface="+mj-ea"/>
                <a:sym typeface="+mn-ea"/>
              </a:rPr>
              <a:t>精密温湿度传感器</a:t>
            </a:r>
            <a:endParaRPr lang="en-US" altLang="zh-CN" sz="4000" dirty="0">
              <a:solidFill>
                <a:srgbClr val="20517C"/>
              </a:solidFill>
              <a:sym typeface="+mn-ea"/>
            </a:endParaRPr>
          </a:p>
        </p:txBody>
      </p:sp>
    </p:spTree>
    <p:extLst>
      <p:ext uri="{BB962C8B-B14F-4D97-AF65-F5344CB8AC3E}">
        <p14:creationId xmlns:p14="http://schemas.microsoft.com/office/powerpoint/2010/main" val="2246335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en-US" altLang="zh-CN" sz="4400" dirty="0">
                <a:latin typeface="+mj-ea"/>
                <a:ea typeface="+mj-ea"/>
                <a:cs typeface="+mj-ea"/>
                <a:sym typeface="+mn-ea"/>
              </a:rPr>
              <a:t>HYT271</a:t>
            </a:r>
            <a:r>
              <a:rPr lang="zh-CN" altLang="en-US" sz="4400" dirty="0">
                <a:latin typeface="+mj-ea"/>
                <a:ea typeface="+mj-ea"/>
                <a:cs typeface="+mj-ea"/>
                <a:sym typeface="+mn-ea"/>
              </a:rPr>
              <a:t>精密温湿度传感器</a:t>
            </a:r>
            <a:endParaRPr lang="en-US" altLang="zh-CN" sz="4400" dirty="0">
              <a:sym typeface="+mn-ea"/>
            </a:endParaRPr>
          </a:p>
        </p:txBody>
      </p:sp>
      <p:sp>
        <p:nvSpPr>
          <p:cNvPr id="23" name="矩形 22"/>
          <p:cNvSpPr/>
          <p:nvPr/>
        </p:nvSpPr>
        <p:spPr>
          <a:xfrm>
            <a:off x="1656184" y="1410483"/>
            <a:ext cx="840025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YT271</a:t>
            </a:r>
            <a:r>
              <a:rPr lang="zh-CN" altLang="en-US" sz="2800" dirty="0">
                <a:latin typeface="+mj-ea"/>
                <a:ea typeface="+mj-ea"/>
                <a:cs typeface="+mj-ea"/>
                <a:sym typeface="+mn-ea"/>
              </a:rPr>
              <a:t>数字温湿度传感器结构坚固、耐化学腐蚀、抗结露、尺寸仅有</a:t>
            </a:r>
            <a:r>
              <a:rPr lang="en-US" altLang="zh-CN" sz="2800" dirty="0">
                <a:latin typeface="+mj-ea"/>
                <a:ea typeface="+mj-ea"/>
                <a:cs typeface="+mj-ea"/>
                <a:sym typeface="+mn-ea"/>
              </a:rPr>
              <a:t>10.2×5.1×1.8mm</a:t>
            </a:r>
            <a:r>
              <a:rPr lang="zh-CN" altLang="en-US" sz="2800" dirty="0">
                <a:latin typeface="+mj-ea"/>
                <a:ea typeface="+mj-ea"/>
                <a:cs typeface="+mj-ea"/>
                <a:sym typeface="+mn-ea"/>
              </a:rPr>
              <a:t>大小，能满足广泛应用并具有高性价比。</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在传感器中，信号处理部分完成数据处理并将测得的温湿度数据转换成符合</a:t>
            </a:r>
            <a:r>
              <a:rPr lang="en-US" altLang="zh-CN" sz="2800" dirty="0">
                <a:latin typeface="+mj-ea"/>
                <a:ea typeface="+mj-ea"/>
                <a:cs typeface="+mj-ea"/>
                <a:sym typeface="+mn-ea"/>
              </a:rPr>
              <a:t>I2C</a:t>
            </a:r>
            <a:r>
              <a:rPr lang="zh-CN" altLang="en-US" sz="2800" dirty="0">
                <a:latin typeface="+mj-ea"/>
                <a:ea typeface="+mj-ea"/>
                <a:cs typeface="+mj-ea"/>
                <a:sym typeface="+mn-ea"/>
              </a:rPr>
              <a:t>接口的数字信号。</a:t>
            </a:r>
          </a:p>
        </p:txBody>
      </p:sp>
    </p:spTree>
    <p:extLst>
      <p:ext uri="{BB962C8B-B14F-4D97-AF65-F5344CB8AC3E}">
        <p14:creationId xmlns:p14="http://schemas.microsoft.com/office/powerpoint/2010/main" val="3339579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803603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HYT271</a:t>
            </a:r>
            <a:r>
              <a:rPr lang="zh-CN" altLang="en-US" sz="2800" dirty="0">
                <a:latin typeface="+mj-ea"/>
                <a:ea typeface="+mj-ea"/>
                <a:cs typeface="+mj-ea"/>
                <a:sym typeface="+mn-ea"/>
              </a:rPr>
              <a:t>数字温湿度传感器模块在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中作为一种传感器模块。用于模拟采集温湿度数据并输出给</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p>
        </p:txBody>
      </p:sp>
      <p:pic>
        <p:nvPicPr>
          <p:cNvPr id="8" name="图片 7">
            <a:extLst>
              <a:ext uri="{FF2B5EF4-FFF2-40B4-BE49-F238E27FC236}">
                <a16:creationId xmlns:a16="http://schemas.microsoft.com/office/drawing/2014/main" id="{A708DBD3-12CC-46C4-841F-B0E8519D5D99}"/>
              </a:ext>
            </a:extLst>
          </p:cNvPr>
          <p:cNvPicPr/>
          <p:nvPr/>
        </p:nvPicPr>
        <p:blipFill>
          <a:blip r:embed="rId2"/>
          <a:stretch>
            <a:fillRect/>
          </a:stretch>
        </p:blipFill>
        <p:spPr>
          <a:xfrm>
            <a:off x="4906198" y="2115963"/>
            <a:ext cx="6939842" cy="3846221"/>
          </a:xfrm>
          <a:prstGeom prst="rect">
            <a:avLst/>
          </a:prstGeom>
          <a:noFill/>
          <a:ln w="9525">
            <a:noFill/>
          </a:ln>
        </p:spPr>
      </p:pic>
    </p:spTree>
    <p:extLst>
      <p:ext uri="{BB962C8B-B14F-4D97-AF65-F5344CB8AC3E}">
        <p14:creationId xmlns:p14="http://schemas.microsoft.com/office/powerpoint/2010/main" val="3463029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4330735"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HYT271</a:t>
            </a:r>
            <a:r>
              <a:rPr lang="zh-CN" altLang="en-US" sz="2800" dirty="0">
                <a:latin typeface="+mj-ea"/>
                <a:ea typeface="+mj-ea"/>
                <a:cs typeface="+mj-ea"/>
                <a:sym typeface="+mn-ea"/>
              </a:rPr>
              <a:t>数字温湿度传感器的可视化程序可视化命令，包括：读取原始值模块（从</a:t>
            </a:r>
            <a:r>
              <a:rPr lang="en-US" altLang="zh-CN" sz="2800" dirty="0">
                <a:latin typeface="+mj-ea"/>
                <a:ea typeface="+mj-ea"/>
                <a:cs typeface="+mj-ea"/>
                <a:sym typeface="+mn-ea"/>
              </a:rPr>
              <a:t>I2C</a:t>
            </a:r>
            <a:r>
              <a:rPr lang="zh-CN" altLang="en-US" sz="2800" dirty="0">
                <a:latin typeface="+mj-ea"/>
                <a:ea typeface="+mj-ea"/>
                <a:cs typeface="+mj-ea"/>
                <a:sym typeface="+mn-ea"/>
              </a:rPr>
              <a:t>总线读取原始湿度值和温度值）、获取温度值模块、获取湿度百分数值模块、读取温度值模块、读取湿度百分数值模块。</a:t>
            </a:r>
          </a:p>
        </p:txBody>
      </p:sp>
      <p:pic>
        <p:nvPicPr>
          <p:cNvPr id="8" name="图片 7">
            <a:extLst>
              <a:ext uri="{FF2B5EF4-FFF2-40B4-BE49-F238E27FC236}">
                <a16:creationId xmlns:a16="http://schemas.microsoft.com/office/drawing/2014/main" id="{E8930225-53A0-4F5C-99AB-EE98AEF4A0FA}"/>
              </a:ext>
            </a:extLst>
          </p:cNvPr>
          <p:cNvPicPr/>
          <p:nvPr/>
        </p:nvPicPr>
        <p:blipFill>
          <a:blip r:embed="rId2"/>
          <a:stretch>
            <a:fillRect/>
          </a:stretch>
        </p:blipFill>
        <p:spPr>
          <a:xfrm>
            <a:off x="4545589" y="1334904"/>
            <a:ext cx="7480618" cy="5262746"/>
          </a:xfrm>
          <a:prstGeom prst="rect">
            <a:avLst/>
          </a:prstGeom>
          <a:noFill/>
          <a:ln w="9525">
            <a:noFill/>
          </a:ln>
        </p:spPr>
      </p:pic>
    </p:spTree>
    <p:extLst>
      <p:ext uri="{BB962C8B-B14F-4D97-AF65-F5344CB8AC3E}">
        <p14:creationId xmlns:p14="http://schemas.microsoft.com/office/powerpoint/2010/main" val="1538712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63038" y="1103630"/>
            <a:ext cx="4060754"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HYT271</a:t>
            </a:r>
            <a:r>
              <a:rPr lang="zh-CN" altLang="en-US" sz="2800" dirty="0">
                <a:latin typeface="+mj-ea"/>
                <a:ea typeface="+mj-ea"/>
                <a:cs typeface="+mj-ea"/>
                <a:sym typeface="+mn-ea"/>
              </a:rPr>
              <a:t>数字温湿度传感器采集到温温湿度传递并显示到</a:t>
            </a:r>
            <a:r>
              <a:rPr lang="en-US" altLang="zh-CN" sz="2800" dirty="0">
                <a:latin typeface="+mj-ea"/>
                <a:ea typeface="+mj-ea"/>
                <a:cs typeface="+mj-ea"/>
                <a:sym typeface="+mn-ea"/>
              </a:rPr>
              <a:t>Grove</a:t>
            </a:r>
            <a:r>
              <a:rPr lang="zh-CN" altLang="en-US" sz="2800" dirty="0">
                <a:latin typeface="+mj-ea"/>
                <a:ea typeface="+mj-ea"/>
                <a:cs typeface="+mj-ea"/>
                <a:sym typeface="+mn-ea"/>
              </a:rPr>
              <a:t>显示终端上。系统由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HYT271</a:t>
            </a:r>
            <a:r>
              <a:rPr lang="zh-CN" altLang="en-US" sz="2800" dirty="0">
                <a:latin typeface="+mj-ea"/>
                <a:ea typeface="+mj-ea"/>
                <a:cs typeface="+mj-ea"/>
                <a:sym typeface="+mn-ea"/>
              </a:rPr>
              <a:t>数字温湿度传感器模块和</a:t>
            </a:r>
            <a:r>
              <a:rPr lang="en-US" altLang="zh-CN" sz="2800" dirty="0">
                <a:latin typeface="+mj-ea"/>
                <a:ea typeface="+mj-ea"/>
                <a:cs typeface="+mj-ea"/>
                <a:sym typeface="+mn-ea"/>
              </a:rPr>
              <a:t>Grove</a:t>
            </a:r>
            <a:r>
              <a:rPr lang="zh-CN" altLang="en-US" sz="2800" dirty="0">
                <a:latin typeface="+mj-ea"/>
                <a:ea typeface="+mj-ea"/>
                <a:cs typeface="+mj-ea"/>
                <a:sym typeface="+mn-ea"/>
              </a:rPr>
              <a:t>显示终端模块三部分组成。</a:t>
            </a:r>
          </a:p>
        </p:txBody>
      </p:sp>
      <p:pic>
        <p:nvPicPr>
          <p:cNvPr id="7" name="图片 6">
            <a:extLst>
              <a:ext uri="{FF2B5EF4-FFF2-40B4-BE49-F238E27FC236}">
                <a16:creationId xmlns:a16="http://schemas.microsoft.com/office/drawing/2014/main" id="{825AF794-503C-46DE-9782-FAC1856464BA}"/>
              </a:ext>
            </a:extLst>
          </p:cNvPr>
          <p:cNvPicPr/>
          <p:nvPr/>
        </p:nvPicPr>
        <p:blipFill>
          <a:blip r:embed="rId2"/>
          <a:stretch>
            <a:fillRect/>
          </a:stretch>
        </p:blipFill>
        <p:spPr>
          <a:xfrm>
            <a:off x="4223792" y="1988840"/>
            <a:ext cx="8056739" cy="3989283"/>
          </a:xfrm>
          <a:prstGeom prst="rect">
            <a:avLst/>
          </a:prstGeom>
          <a:noFill/>
          <a:ln w="9525">
            <a:noFill/>
          </a:ln>
        </p:spPr>
      </p:pic>
    </p:spTree>
    <p:extLst>
      <p:ext uri="{BB962C8B-B14F-4D97-AF65-F5344CB8AC3E}">
        <p14:creationId xmlns:p14="http://schemas.microsoft.com/office/powerpoint/2010/main" val="3838977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981560"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该电路程序仅由主循环程序</a:t>
            </a:r>
            <a:r>
              <a:rPr lang="en-US" altLang="zh-CN" sz="2800" dirty="0">
                <a:latin typeface="+mj-ea"/>
                <a:ea typeface="+mj-ea"/>
                <a:cs typeface="+mj-ea"/>
                <a:sym typeface="+mn-ea"/>
              </a:rPr>
              <a:t>LOOP</a:t>
            </a:r>
            <a:r>
              <a:rPr lang="zh-CN" altLang="en-US" sz="2800" dirty="0">
                <a:latin typeface="+mj-ea"/>
                <a:ea typeface="+mj-ea"/>
                <a:cs typeface="+mj-ea"/>
                <a:sym typeface="+mn-ea"/>
              </a:rPr>
              <a:t>（）组成。</a:t>
            </a:r>
          </a:p>
        </p:txBody>
      </p:sp>
      <p:pic>
        <p:nvPicPr>
          <p:cNvPr id="8" name="图片 7">
            <a:extLst>
              <a:ext uri="{FF2B5EF4-FFF2-40B4-BE49-F238E27FC236}">
                <a16:creationId xmlns:a16="http://schemas.microsoft.com/office/drawing/2014/main" id="{7E57D01F-9333-4E64-B4F9-CE5FF69563FB}"/>
              </a:ext>
            </a:extLst>
          </p:cNvPr>
          <p:cNvPicPr/>
          <p:nvPr/>
        </p:nvPicPr>
        <p:blipFill>
          <a:blip r:embed="rId2"/>
          <a:stretch>
            <a:fillRect/>
          </a:stretch>
        </p:blipFill>
        <p:spPr>
          <a:xfrm>
            <a:off x="6420036" y="1174370"/>
            <a:ext cx="5256584" cy="5526821"/>
          </a:xfrm>
          <a:prstGeom prst="rect">
            <a:avLst/>
          </a:prstGeom>
        </p:spPr>
      </p:pic>
    </p:spTree>
    <p:extLst>
      <p:ext uri="{BB962C8B-B14F-4D97-AF65-F5344CB8AC3E}">
        <p14:creationId xmlns:p14="http://schemas.microsoft.com/office/powerpoint/2010/main" val="2331802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6990" y="1412777"/>
            <a:ext cx="8137242"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LM016L</a:t>
            </a:r>
            <a:r>
              <a:rPr lang="zh-CN" altLang="en-US" sz="2800" dirty="0">
                <a:latin typeface="+mj-ea"/>
                <a:ea typeface="+mj-ea"/>
                <a:cs typeface="+mj-ea"/>
                <a:sym typeface="+mn-ea"/>
              </a:rPr>
              <a:t>液晶显示屏可视化命令包括清屏模块、还原光标位置模块、启用屏幕模块、禁用屏幕模块、屏幕闪烁模块、停止闪烁模块、显示光标模块、隐藏光标模块、向左滚动显示模块、向右滚动显示模块、光标左侧新增内容模块、光标右侧新增内容模块、启用自动滚动模块、禁用自动滚动模块、设置光标位置模块、输出模块、换行输出模块、设置参数类型模块、设置参数显示精度模块。</a:t>
            </a:r>
          </a:p>
        </p:txBody>
      </p:sp>
      <p:pic>
        <p:nvPicPr>
          <p:cNvPr id="8" name="图片 7">
            <a:extLst>
              <a:ext uri="{FF2B5EF4-FFF2-40B4-BE49-F238E27FC236}">
                <a16:creationId xmlns:a16="http://schemas.microsoft.com/office/drawing/2014/main" id="{25D2FEC6-BC49-4391-84AB-DC7624A34816}"/>
              </a:ext>
            </a:extLst>
          </p:cNvPr>
          <p:cNvPicPr/>
          <p:nvPr/>
        </p:nvPicPr>
        <p:blipFill>
          <a:blip r:embed="rId2"/>
          <a:stretch>
            <a:fillRect/>
          </a:stretch>
        </p:blipFill>
        <p:spPr>
          <a:xfrm>
            <a:off x="8184232" y="1124744"/>
            <a:ext cx="3880224" cy="561662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30811" y="1412776"/>
            <a:ext cx="6120680"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点击仿真按钮，待程序运行完成后，调节传感器实际湿度，</a:t>
            </a:r>
            <a:r>
              <a:rPr lang="en-US" altLang="zh-CN" sz="2800" dirty="0">
                <a:latin typeface="+mj-ea"/>
                <a:ea typeface="+mj-ea"/>
                <a:cs typeface="+mj-ea"/>
                <a:sym typeface="+mn-ea"/>
              </a:rPr>
              <a:t>Grove</a:t>
            </a:r>
            <a:r>
              <a:rPr lang="zh-CN" altLang="en-US" sz="2800" dirty="0">
                <a:latin typeface="+mj-ea"/>
                <a:ea typeface="+mj-ea"/>
                <a:cs typeface="+mj-ea"/>
                <a:sym typeface="+mn-ea"/>
              </a:rPr>
              <a:t>显示终端能够实时显示</a:t>
            </a:r>
            <a:r>
              <a:rPr lang="en-US" altLang="zh-CN" sz="2800" dirty="0">
                <a:latin typeface="+mj-ea"/>
                <a:ea typeface="+mj-ea"/>
                <a:cs typeface="+mj-ea"/>
                <a:sym typeface="+mn-ea"/>
              </a:rPr>
              <a:t>HYT271</a:t>
            </a:r>
            <a:r>
              <a:rPr lang="zh-CN" altLang="en-US" sz="2800" dirty="0">
                <a:latin typeface="+mj-ea"/>
                <a:ea typeface="+mj-ea"/>
                <a:cs typeface="+mj-ea"/>
                <a:sym typeface="+mn-ea"/>
              </a:rPr>
              <a:t>温湿度传感器采集到的湿度。</a:t>
            </a:r>
          </a:p>
        </p:txBody>
      </p:sp>
      <p:sp>
        <p:nvSpPr>
          <p:cNvPr id="8" name="矩形 7">
            <a:extLst>
              <a:ext uri="{FF2B5EF4-FFF2-40B4-BE49-F238E27FC236}">
                <a16:creationId xmlns:a16="http://schemas.microsoft.com/office/drawing/2014/main" id="{481A4B7B-FF39-40BE-B2C1-68BF83B78BAD}"/>
              </a:ext>
            </a:extLst>
          </p:cNvPr>
          <p:cNvSpPr/>
          <p:nvPr/>
        </p:nvSpPr>
        <p:spPr>
          <a:xfrm>
            <a:off x="-24680" y="4024154"/>
            <a:ext cx="6120680"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调节传感器实际温度仿真结果</a:t>
            </a:r>
          </a:p>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a:t>
            </a:r>
            <a:r>
              <a:rPr lang="zh-CN" altLang="en-US" sz="2800" dirty="0">
                <a:latin typeface="+mj-ea"/>
                <a:ea typeface="+mj-ea"/>
                <a:cs typeface="+mj-ea"/>
                <a:sym typeface="+mn-ea"/>
              </a:rPr>
              <a:t>显示终端能够实时显示</a:t>
            </a:r>
            <a:r>
              <a:rPr lang="en-US" altLang="zh-CN" sz="2800" dirty="0">
                <a:latin typeface="+mj-ea"/>
                <a:ea typeface="+mj-ea"/>
                <a:cs typeface="+mj-ea"/>
                <a:sym typeface="+mn-ea"/>
              </a:rPr>
              <a:t>HYT271</a:t>
            </a:r>
            <a:r>
              <a:rPr lang="zh-CN" altLang="en-US" sz="2800" dirty="0">
                <a:latin typeface="+mj-ea"/>
                <a:ea typeface="+mj-ea"/>
                <a:cs typeface="+mj-ea"/>
                <a:sym typeface="+mn-ea"/>
              </a:rPr>
              <a:t>温湿度传感器采集到的温度。</a:t>
            </a:r>
          </a:p>
        </p:txBody>
      </p:sp>
      <p:pic>
        <p:nvPicPr>
          <p:cNvPr id="10" name="图片 9">
            <a:extLst>
              <a:ext uri="{FF2B5EF4-FFF2-40B4-BE49-F238E27FC236}">
                <a16:creationId xmlns:a16="http://schemas.microsoft.com/office/drawing/2014/main" id="{E3620475-92DB-4DD0-BA2C-3A750DD17A43}"/>
              </a:ext>
            </a:extLst>
          </p:cNvPr>
          <p:cNvPicPr/>
          <p:nvPr/>
        </p:nvPicPr>
        <p:blipFill>
          <a:blip r:embed="rId2"/>
          <a:stretch>
            <a:fillRect/>
          </a:stretch>
        </p:blipFill>
        <p:spPr>
          <a:xfrm>
            <a:off x="6031018" y="1750643"/>
            <a:ext cx="6125452" cy="1800200"/>
          </a:xfrm>
          <a:prstGeom prst="rect">
            <a:avLst/>
          </a:prstGeom>
        </p:spPr>
      </p:pic>
      <p:pic>
        <p:nvPicPr>
          <p:cNvPr id="11" name="图片 10">
            <a:extLst>
              <a:ext uri="{FF2B5EF4-FFF2-40B4-BE49-F238E27FC236}">
                <a16:creationId xmlns:a16="http://schemas.microsoft.com/office/drawing/2014/main" id="{50970F3C-F72C-443D-B55C-151155FCB015}"/>
              </a:ext>
            </a:extLst>
          </p:cNvPr>
          <p:cNvPicPr/>
          <p:nvPr/>
        </p:nvPicPr>
        <p:blipFill>
          <a:blip r:embed="rId3"/>
          <a:stretch>
            <a:fillRect/>
          </a:stretch>
        </p:blipFill>
        <p:spPr>
          <a:xfrm>
            <a:off x="6096000" y="3998298"/>
            <a:ext cx="6117664" cy="1800200"/>
          </a:xfrm>
          <a:prstGeom prst="rect">
            <a:avLst/>
          </a:prstGeom>
        </p:spPr>
      </p:pic>
    </p:spTree>
    <p:extLst>
      <p:ext uri="{BB962C8B-B14F-4D97-AF65-F5344CB8AC3E}">
        <p14:creationId xmlns:p14="http://schemas.microsoft.com/office/powerpoint/2010/main" val="2274869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3.2.8 </a:t>
            </a:r>
            <a:r>
              <a:rPr lang="zh-CN" altLang="en-US" sz="4000" dirty="0">
                <a:latin typeface="+mj-ea"/>
                <a:ea typeface="+mj-ea"/>
                <a:cs typeface="+mj-ea"/>
                <a:sym typeface="+mn-ea"/>
              </a:rPr>
              <a:t>通用输入电压模块</a:t>
            </a:r>
            <a:endParaRPr lang="en-US" altLang="zh-CN" sz="4000" dirty="0">
              <a:solidFill>
                <a:srgbClr val="20517C"/>
              </a:solidFill>
              <a:sym typeface="+mn-ea"/>
            </a:endParaRPr>
          </a:p>
        </p:txBody>
      </p:sp>
    </p:spTree>
    <p:extLst>
      <p:ext uri="{BB962C8B-B14F-4D97-AF65-F5344CB8AC3E}">
        <p14:creationId xmlns:p14="http://schemas.microsoft.com/office/powerpoint/2010/main" val="29044575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zh-CN" altLang="en-US" sz="4400" dirty="0">
                <a:latin typeface="+mj-ea"/>
                <a:ea typeface="+mj-ea"/>
                <a:cs typeface="+mj-ea"/>
                <a:sym typeface="+mn-ea"/>
              </a:rPr>
              <a:t>通用输入电压模块</a:t>
            </a:r>
            <a:endParaRPr lang="en-US" altLang="zh-CN" sz="4400" dirty="0">
              <a:sym typeface="+mn-ea"/>
            </a:endParaRPr>
          </a:p>
        </p:txBody>
      </p:sp>
      <p:sp>
        <p:nvSpPr>
          <p:cNvPr id="23" name="矩形 22"/>
          <p:cNvSpPr/>
          <p:nvPr/>
        </p:nvSpPr>
        <p:spPr>
          <a:xfrm>
            <a:off x="1656184" y="1410483"/>
            <a:ext cx="8400256"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通用输入电压模块的设计可以方便电路设计者在电路设计时使用通用的任意电压，只需要在接线口添加开关和电压即可。通用输入电压模块制作成本低、效率高、尺寸小、全密封。通用输入电压模块能同时实现输入欠压保护、过压保护等功能。</a:t>
            </a:r>
          </a:p>
        </p:txBody>
      </p:sp>
    </p:spTree>
    <p:extLst>
      <p:ext uri="{BB962C8B-B14F-4D97-AF65-F5344CB8AC3E}">
        <p14:creationId xmlns:p14="http://schemas.microsoft.com/office/powerpoint/2010/main" val="18895758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565284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通用输入电压模块在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中作为一种输入模块。主要作用为系统提供所需的通用电压。</a:t>
            </a:r>
          </a:p>
        </p:txBody>
      </p:sp>
      <p:pic>
        <p:nvPicPr>
          <p:cNvPr id="7" name="图片 6">
            <a:extLst>
              <a:ext uri="{FF2B5EF4-FFF2-40B4-BE49-F238E27FC236}">
                <a16:creationId xmlns:a16="http://schemas.microsoft.com/office/drawing/2014/main" id="{87A91FEA-B0E7-4574-80EA-F22B3DFA7E7F}"/>
              </a:ext>
            </a:extLst>
          </p:cNvPr>
          <p:cNvPicPr/>
          <p:nvPr/>
        </p:nvPicPr>
        <p:blipFill>
          <a:blip r:embed="rId2"/>
          <a:stretch>
            <a:fillRect/>
          </a:stretch>
        </p:blipFill>
        <p:spPr>
          <a:xfrm>
            <a:off x="5015880" y="2063090"/>
            <a:ext cx="6511151" cy="4164270"/>
          </a:xfrm>
          <a:prstGeom prst="rect">
            <a:avLst/>
          </a:prstGeom>
          <a:noFill/>
          <a:ln w="9525">
            <a:noFill/>
          </a:ln>
        </p:spPr>
      </p:pic>
    </p:spTree>
    <p:extLst>
      <p:ext uri="{BB962C8B-B14F-4D97-AF65-F5344CB8AC3E}">
        <p14:creationId xmlns:p14="http://schemas.microsoft.com/office/powerpoint/2010/main" val="35249878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4330735"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通用输入电压模块的可视化程序可视化命令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包括：读取</a:t>
            </a:r>
            <a:r>
              <a:rPr lang="en-US" altLang="zh-CN" sz="2800" dirty="0" err="1">
                <a:latin typeface="+mj-ea"/>
                <a:ea typeface="+mj-ea"/>
                <a:cs typeface="+mj-ea"/>
                <a:sym typeface="+mn-ea"/>
              </a:rPr>
              <a:t>Adc</a:t>
            </a:r>
            <a:r>
              <a:rPr lang="zh-CN" altLang="en-US" sz="2800" dirty="0">
                <a:latin typeface="+mj-ea"/>
                <a:ea typeface="+mj-ea"/>
                <a:cs typeface="+mj-ea"/>
                <a:sym typeface="+mn-ea"/>
              </a:rPr>
              <a:t>通道、读取平均输入电压值、读取输入电压值。</a:t>
            </a:r>
          </a:p>
        </p:txBody>
      </p:sp>
      <p:pic>
        <p:nvPicPr>
          <p:cNvPr id="7" name="图片 6">
            <a:extLst>
              <a:ext uri="{FF2B5EF4-FFF2-40B4-BE49-F238E27FC236}">
                <a16:creationId xmlns:a16="http://schemas.microsoft.com/office/drawing/2014/main" id="{B3944A42-ACA1-433B-9149-A6B70447A913}"/>
              </a:ext>
            </a:extLst>
          </p:cNvPr>
          <p:cNvPicPr/>
          <p:nvPr/>
        </p:nvPicPr>
        <p:blipFill>
          <a:blip r:embed="rId2"/>
          <a:stretch>
            <a:fillRect/>
          </a:stretch>
        </p:blipFill>
        <p:spPr>
          <a:xfrm>
            <a:off x="4525515" y="1412776"/>
            <a:ext cx="7440252" cy="3960440"/>
          </a:xfrm>
          <a:prstGeom prst="rect">
            <a:avLst/>
          </a:prstGeom>
          <a:noFill/>
          <a:ln w="9525">
            <a:noFill/>
          </a:ln>
        </p:spPr>
      </p:pic>
    </p:spTree>
    <p:extLst>
      <p:ext uri="{BB962C8B-B14F-4D97-AF65-F5344CB8AC3E}">
        <p14:creationId xmlns:p14="http://schemas.microsoft.com/office/powerpoint/2010/main" val="2571614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63038" y="1103630"/>
            <a:ext cx="3916738"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a:t>
            </a:r>
            <a:r>
              <a:rPr lang="zh-CN" altLang="en-US" sz="2800" dirty="0">
                <a:latin typeface="+mj-ea"/>
                <a:ea typeface="+mj-ea"/>
                <a:cs typeface="+mj-ea"/>
                <a:sym typeface="+mn-ea"/>
              </a:rPr>
              <a:t>显示终端实时显示通用电压输入模块不同的电压值。系统由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开发板、通用电压输入模块和</a:t>
            </a:r>
            <a:r>
              <a:rPr lang="en-US" altLang="zh-CN" sz="2800" dirty="0">
                <a:latin typeface="+mj-ea"/>
                <a:ea typeface="+mj-ea"/>
                <a:cs typeface="+mj-ea"/>
                <a:sym typeface="+mn-ea"/>
              </a:rPr>
              <a:t>Grove</a:t>
            </a:r>
            <a:r>
              <a:rPr lang="zh-CN" altLang="en-US" sz="2800" dirty="0">
                <a:latin typeface="+mj-ea"/>
                <a:ea typeface="+mj-ea"/>
                <a:cs typeface="+mj-ea"/>
                <a:sym typeface="+mn-ea"/>
              </a:rPr>
              <a:t>显示终端模块三部分组成。</a:t>
            </a:r>
          </a:p>
        </p:txBody>
      </p:sp>
      <p:pic>
        <p:nvPicPr>
          <p:cNvPr id="8" name="图片 7">
            <a:extLst>
              <a:ext uri="{FF2B5EF4-FFF2-40B4-BE49-F238E27FC236}">
                <a16:creationId xmlns:a16="http://schemas.microsoft.com/office/drawing/2014/main" id="{669FD0AE-CD90-490C-94DD-BC5C381B8B8B}"/>
              </a:ext>
            </a:extLst>
          </p:cNvPr>
          <p:cNvPicPr/>
          <p:nvPr/>
        </p:nvPicPr>
        <p:blipFill>
          <a:blip r:embed="rId2"/>
          <a:stretch>
            <a:fillRect/>
          </a:stretch>
        </p:blipFill>
        <p:spPr>
          <a:xfrm>
            <a:off x="4079776" y="2099241"/>
            <a:ext cx="8274762" cy="3570823"/>
          </a:xfrm>
          <a:prstGeom prst="rect">
            <a:avLst/>
          </a:prstGeom>
          <a:noFill/>
          <a:ln w="9525">
            <a:noFill/>
          </a:ln>
        </p:spPr>
      </p:pic>
    </p:spTree>
    <p:extLst>
      <p:ext uri="{BB962C8B-B14F-4D97-AF65-F5344CB8AC3E}">
        <p14:creationId xmlns:p14="http://schemas.microsoft.com/office/powerpoint/2010/main" val="1000147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5997783"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该程序无需初始化，仅需要</a:t>
            </a:r>
            <a:r>
              <a:rPr lang="en-US" altLang="zh-CN" sz="2800" dirty="0">
                <a:latin typeface="+mj-ea"/>
                <a:ea typeface="+mj-ea"/>
                <a:cs typeface="+mj-ea"/>
                <a:sym typeface="+mn-ea"/>
              </a:rPr>
              <a:t>LOOP</a:t>
            </a:r>
            <a:r>
              <a:rPr lang="zh-CN" altLang="en-US" sz="2800" dirty="0">
                <a:latin typeface="+mj-ea"/>
                <a:ea typeface="+mj-ea"/>
                <a:cs typeface="+mj-ea"/>
                <a:sym typeface="+mn-ea"/>
              </a:rPr>
              <a:t>（）程序模块即可。程序流程：首先是读取</a:t>
            </a:r>
            <a:r>
              <a:rPr lang="en-US" altLang="zh-CN" sz="2800" dirty="0" err="1">
                <a:latin typeface="+mj-ea"/>
                <a:ea typeface="+mj-ea"/>
                <a:cs typeface="+mj-ea"/>
                <a:sym typeface="+mn-ea"/>
              </a:rPr>
              <a:t>Adc</a:t>
            </a:r>
            <a:r>
              <a:rPr lang="zh-CN" altLang="en-US" sz="2800" dirty="0">
                <a:latin typeface="+mj-ea"/>
                <a:ea typeface="+mj-ea"/>
                <a:cs typeface="+mj-ea"/>
                <a:sym typeface="+mn-ea"/>
              </a:rPr>
              <a:t>通道的原始值，然后读取电压平均值，接着读取电压值，最后输出</a:t>
            </a:r>
            <a:r>
              <a:rPr lang="en-US" altLang="zh-CN" sz="2800" dirty="0" err="1">
                <a:latin typeface="+mj-ea"/>
                <a:ea typeface="+mj-ea"/>
                <a:cs typeface="+mj-ea"/>
                <a:sym typeface="+mn-ea"/>
              </a:rPr>
              <a:t>Adc</a:t>
            </a:r>
            <a:r>
              <a:rPr lang="zh-CN" altLang="en-US" sz="2800" dirty="0">
                <a:latin typeface="+mj-ea"/>
                <a:ea typeface="+mj-ea"/>
                <a:cs typeface="+mj-ea"/>
                <a:sym typeface="+mn-ea"/>
              </a:rPr>
              <a:t>通道的电压和平均电压值。</a:t>
            </a:r>
          </a:p>
        </p:txBody>
      </p:sp>
      <p:pic>
        <p:nvPicPr>
          <p:cNvPr id="7" name="图片 6">
            <a:extLst>
              <a:ext uri="{FF2B5EF4-FFF2-40B4-BE49-F238E27FC236}">
                <a16:creationId xmlns:a16="http://schemas.microsoft.com/office/drawing/2014/main" id="{13066E8B-235F-4CCA-A630-F4FEB8A6DD58}"/>
              </a:ext>
            </a:extLst>
          </p:cNvPr>
          <p:cNvPicPr/>
          <p:nvPr/>
        </p:nvPicPr>
        <p:blipFill>
          <a:blip r:embed="rId2"/>
          <a:stretch>
            <a:fillRect/>
          </a:stretch>
        </p:blipFill>
        <p:spPr>
          <a:xfrm>
            <a:off x="7464153" y="1170343"/>
            <a:ext cx="2264334" cy="5571025"/>
          </a:xfrm>
          <a:prstGeom prst="rect">
            <a:avLst/>
          </a:prstGeom>
        </p:spPr>
      </p:pic>
    </p:spTree>
    <p:extLst>
      <p:ext uri="{BB962C8B-B14F-4D97-AF65-F5344CB8AC3E}">
        <p14:creationId xmlns:p14="http://schemas.microsoft.com/office/powerpoint/2010/main" val="26004714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30811" y="1412776"/>
            <a:ext cx="6120680"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当通用电压输入模块接</a:t>
            </a:r>
            <a:r>
              <a:rPr lang="en-US" altLang="zh-CN" sz="2800" dirty="0">
                <a:latin typeface="+mj-ea"/>
                <a:ea typeface="+mj-ea"/>
                <a:cs typeface="+mj-ea"/>
                <a:sym typeface="+mn-ea"/>
              </a:rPr>
              <a:t>2.5V</a:t>
            </a:r>
            <a:r>
              <a:rPr lang="zh-CN" altLang="en-US" sz="2800" dirty="0">
                <a:latin typeface="+mj-ea"/>
                <a:ea typeface="+mj-ea"/>
                <a:cs typeface="+mj-ea"/>
                <a:sym typeface="+mn-ea"/>
              </a:rPr>
              <a:t>时</a:t>
            </a:r>
          </a:p>
        </p:txBody>
      </p:sp>
      <p:sp>
        <p:nvSpPr>
          <p:cNvPr id="8" name="矩形 7">
            <a:extLst>
              <a:ext uri="{FF2B5EF4-FFF2-40B4-BE49-F238E27FC236}">
                <a16:creationId xmlns:a16="http://schemas.microsoft.com/office/drawing/2014/main" id="{481A4B7B-FF39-40BE-B2C1-68BF83B78BAD}"/>
              </a:ext>
            </a:extLst>
          </p:cNvPr>
          <p:cNvSpPr/>
          <p:nvPr/>
        </p:nvSpPr>
        <p:spPr>
          <a:xfrm>
            <a:off x="-24680" y="4024154"/>
            <a:ext cx="612068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当通用电压输入端接</a:t>
            </a:r>
            <a:r>
              <a:rPr lang="en-US" altLang="zh-CN" sz="2800" dirty="0">
                <a:latin typeface="+mj-ea"/>
                <a:ea typeface="+mj-ea"/>
                <a:cs typeface="+mj-ea"/>
                <a:sym typeface="+mn-ea"/>
              </a:rPr>
              <a:t>5V</a:t>
            </a:r>
            <a:r>
              <a:rPr lang="zh-CN" altLang="en-US" sz="2800" dirty="0">
                <a:latin typeface="+mj-ea"/>
                <a:ea typeface="+mj-ea"/>
                <a:cs typeface="+mj-ea"/>
                <a:sym typeface="+mn-ea"/>
              </a:rPr>
              <a:t>电压时</a:t>
            </a:r>
          </a:p>
        </p:txBody>
      </p:sp>
      <p:pic>
        <p:nvPicPr>
          <p:cNvPr id="9" name="图片 8">
            <a:extLst>
              <a:ext uri="{FF2B5EF4-FFF2-40B4-BE49-F238E27FC236}">
                <a16:creationId xmlns:a16="http://schemas.microsoft.com/office/drawing/2014/main" id="{020F6DF3-B88E-4BE5-BD45-4E4119A4C96A}"/>
              </a:ext>
            </a:extLst>
          </p:cNvPr>
          <p:cNvPicPr/>
          <p:nvPr/>
        </p:nvPicPr>
        <p:blipFill>
          <a:blip r:embed="rId2"/>
          <a:stretch>
            <a:fillRect/>
          </a:stretch>
        </p:blipFill>
        <p:spPr>
          <a:xfrm>
            <a:off x="6251491" y="1497205"/>
            <a:ext cx="4309005" cy="2272596"/>
          </a:xfrm>
          <a:prstGeom prst="rect">
            <a:avLst/>
          </a:prstGeom>
          <a:noFill/>
          <a:ln w="9525">
            <a:noFill/>
          </a:ln>
        </p:spPr>
      </p:pic>
      <p:pic>
        <p:nvPicPr>
          <p:cNvPr id="12" name="图片 11">
            <a:extLst>
              <a:ext uri="{FF2B5EF4-FFF2-40B4-BE49-F238E27FC236}">
                <a16:creationId xmlns:a16="http://schemas.microsoft.com/office/drawing/2014/main" id="{BCEECD75-D816-459C-BAF6-64CA734913D5}"/>
              </a:ext>
            </a:extLst>
          </p:cNvPr>
          <p:cNvPicPr/>
          <p:nvPr/>
        </p:nvPicPr>
        <p:blipFill>
          <a:blip r:embed="rId3"/>
          <a:stretch>
            <a:fillRect/>
          </a:stretch>
        </p:blipFill>
        <p:spPr>
          <a:xfrm>
            <a:off x="6096166" y="4207203"/>
            <a:ext cx="4532970" cy="2390447"/>
          </a:xfrm>
          <a:prstGeom prst="rect">
            <a:avLst/>
          </a:prstGeom>
          <a:noFill/>
          <a:ln w="9525">
            <a:noFill/>
          </a:ln>
        </p:spPr>
      </p:pic>
    </p:spTree>
    <p:extLst>
      <p:ext uri="{BB962C8B-B14F-4D97-AF65-F5344CB8AC3E}">
        <p14:creationId xmlns:p14="http://schemas.microsoft.com/office/powerpoint/2010/main" val="28406637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3.2.9 Virtual GPS</a:t>
            </a:r>
            <a:endParaRPr lang="en-US" altLang="zh-CN" sz="4000" dirty="0">
              <a:solidFill>
                <a:srgbClr val="20517C"/>
              </a:solidFill>
              <a:sym typeface="+mn-ea"/>
            </a:endParaRPr>
          </a:p>
        </p:txBody>
      </p:sp>
    </p:spTree>
    <p:extLst>
      <p:ext uri="{BB962C8B-B14F-4D97-AF65-F5344CB8AC3E}">
        <p14:creationId xmlns:p14="http://schemas.microsoft.com/office/powerpoint/2010/main" val="508391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3363595"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目标功能：通过</a:t>
            </a:r>
            <a:r>
              <a:rPr lang="en-US" altLang="zh-CN" sz="2800" dirty="0">
                <a:latin typeface="+mj-ea"/>
                <a:ea typeface="+mj-ea"/>
                <a:cs typeface="+mj-ea"/>
                <a:sym typeface="+mn-ea"/>
              </a:rPr>
              <a:t>LM016L</a:t>
            </a:r>
            <a:r>
              <a:rPr lang="zh-CN" altLang="en-US" sz="2800" dirty="0">
                <a:latin typeface="+mj-ea"/>
                <a:ea typeface="+mj-ea"/>
                <a:cs typeface="+mj-ea"/>
                <a:sym typeface="+mn-ea"/>
              </a:rPr>
              <a:t>实时显示日期和当前时刻。</a:t>
            </a:r>
          </a:p>
        </p:txBody>
      </p:sp>
      <p:pic>
        <p:nvPicPr>
          <p:cNvPr id="7" name="图片 6">
            <a:extLst>
              <a:ext uri="{FF2B5EF4-FFF2-40B4-BE49-F238E27FC236}">
                <a16:creationId xmlns:a16="http://schemas.microsoft.com/office/drawing/2014/main" id="{4DC81617-0EC1-482D-9B28-D70398EBDE98}"/>
              </a:ext>
            </a:extLst>
          </p:cNvPr>
          <p:cNvPicPr/>
          <p:nvPr/>
        </p:nvPicPr>
        <p:blipFill>
          <a:blip r:embed="rId2"/>
          <a:stretch>
            <a:fillRect/>
          </a:stretch>
        </p:blipFill>
        <p:spPr>
          <a:xfrm>
            <a:off x="3791744" y="1788525"/>
            <a:ext cx="8183880" cy="4695629"/>
          </a:xfrm>
          <a:prstGeom prst="rect">
            <a:avLst/>
          </a:prstGeom>
          <a:noFill/>
          <a:ln w="9525">
            <a:noFill/>
          </a:ln>
        </p:spPr>
      </p:pic>
    </p:spTree>
    <p:extLst>
      <p:ext uri="{BB962C8B-B14F-4D97-AF65-F5344CB8AC3E}">
        <p14:creationId xmlns:p14="http://schemas.microsoft.com/office/powerpoint/2010/main" val="1622433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en-US" altLang="zh-CN" sz="4400" dirty="0">
                <a:latin typeface="+mj-ea"/>
                <a:ea typeface="+mj-ea"/>
                <a:cs typeface="+mj-ea"/>
                <a:sym typeface="+mn-ea"/>
              </a:rPr>
              <a:t>Virtual GPS</a:t>
            </a:r>
            <a:endParaRPr lang="en-US" altLang="zh-CN" sz="4400" dirty="0">
              <a:sym typeface="+mn-ea"/>
            </a:endParaRPr>
          </a:p>
        </p:txBody>
      </p:sp>
      <p:sp>
        <p:nvSpPr>
          <p:cNvPr id="23" name="矩形 22"/>
          <p:cNvSpPr/>
          <p:nvPr/>
        </p:nvSpPr>
        <p:spPr>
          <a:xfrm>
            <a:off x="1656184" y="1410483"/>
            <a:ext cx="840025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GPS</a:t>
            </a:r>
            <a:r>
              <a:rPr lang="zh-CN" altLang="en-US" sz="2800" dirty="0">
                <a:latin typeface="+mj-ea"/>
                <a:ea typeface="+mj-ea"/>
                <a:cs typeface="+mj-ea"/>
                <a:sym typeface="+mn-ea"/>
              </a:rPr>
              <a:t>由</a:t>
            </a:r>
            <a:r>
              <a:rPr lang="en-US" altLang="zh-CN" sz="2800" dirty="0">
                <a:latin typeface="+mj-ea"/>
                <a:ea typeface="+mj-ea"/>
                <a:cs typeface="+mj-ea"/>
                <a:sym typeface="+mn-ea"/>
              </a:rPr>
              <a:t>GPS</a:t>
            </a:r>
            <a:r>
              <a:rPr lang="zh-CN" altLang="en-US" sz="2800" dirty="0">
                <a:latin typeface="+mj-ea"/>
                <a:ea typeface="+mj-ea"/>
                <a:cs typeface="+mj-ea"/>
                <a:sym typeface="+mn-ea"/>
              </a:rPr>
              <a:t>卫星星座（空间部分）、地面监控系统（地面控制部分）和</a:t>
            </a:r>
            <a:r>
              <a:rPr lang="en-US" altLang="zh-CN" sz="2800" dirty="0">
                <a:latin typeface="+mj-ea"/>
                <a:ea typeface="+mj-ea"/>
                <a:cs typeface="+mj-ea"/>
                <a:sym typeface="+mn-ea"/>
              </a:rPr>
              <a:t>GPS</a:t>
            </a:r>
            <a:r>
              <a:rPr lang="zh-CN" altLang="en-US" sz="2800" dirty="0">
                <a:latin typeface="+mj-ea"/>
                <a:ea typeface="+mj-ea"/>
                <a:cs typeface="+mj-ea"/>
                <a:sym typeface="+mn-ea"/>
              </a:rPr>
              <a:t>信号接收机（用户设备部分）三部分组成。</a:t>
            </a:r>
            <a:r>
              <a:rPr lang="en-US" altLang="zh-CN" sz="2800" dirty="0">
                <a:latin typeface="+mj-ea"/>
                <a:ea typeface="+mj-ea"/>
                <a:cs typeface="+mj-ea"/>
                <a:sym typeface="+mn-ea"/>
              </a:rPr>
              <a:t>GPS</a:t>
            </a:r>
            <a:r>
              <a:rPr lang="zh-CN" altLang="en-US" sz="2800" dirty="0">
                <a:latin typeface="+mj-ea"/>
                <a:ea typeface="+mj-ea"/>
                <a:cs typeface="+mj-ea"/>
                <a:sym typeface="+mn-ea"/>
              </a:rPr>
              <a:t>定位的基本原理是根据高速运动的卫星瞬间位置作为已知的起算数据，采用空间距离后方交汇的方法，确定待测点的位置。</a:t>
            </a:r>
          </a:p>
        </p:txBody>
      </p:sp>
    </p:spTree>
    <p:extLst>
      <p:ext uri="{BB962C8B-B14F-4D97-AF65-F5344CB8AC3E}">
        <p14:creationId xmlns:p14="http://schemas.microsoft.com/office/powerpoint/2010/main" val="2306340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818339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Virtual GPS</a:t>
            </a:r>
            <a:r>
              <a:rPr lang="zh-CN" altLang="en-US" sz="2800" dirty="0">
                <a:latin typeface="+mj-ea"/>
                <a:ea typeface="+mj-ea"/>
                <a:cs typeface="+mj-ea"/>
                <a:sym typeface="+mn-ea"/>
              </a:rPr>
              <a:t>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中作为一种通讯模块。主要作用模拟采集</a:t>
            </a:r>
            <a:r>
              <a:rPr lang="en-US" altLang="zh-CN" sz="2800" dirty="0">
                <a:latin typeface="+mj-ea"/>
                <a:ea typeface="+mj-ea"/>
                <a:cs typeface="+mj-ea"/>
                <a:sym typeface="+mn-ea"/>
              </a:rPr>
              <a:t>GPS</a:t>
            </a:r>
            <a:r>
              <a:rPr lang="zh-CN" altLang="en-US" sz="2800" dirty="0">
                <a:latin typeface="+mj-ea"/>
                <a:ea typeface="+mj-ea"/>
                <a:cs typeface="+mj-ea"/>
                <a:sym typeface="+mn-ea"/>
              </a:rPr>
              <a:t>信号传输给</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p>
        </p:txBody>
      </p:sp>
      <p:pic>
        <p:nvPicPr>
          <p:cNvPr id="8" name="图片 7">
            <a:extLst>
              <a:ext uri="{FF2B5EF4-FFF2-40B4-BE49-F238E27FC236}">
                <a16:creationId xmlns:a16="http://schemas.microsoft.com/office/drawing/2014/main" id="{DC1DC9BB-B2E1-4911-B953-8861E04F40D8}"/>
              </a:ext>
            </a:extLst>
          </p:cNvPr>
          <p:cNvPicPr/>
          <p:nvPr/>
        </p:nvPicPr>
        <p:blipFill>
          <a:blip r:embed="rId2"/>
          <a:stretch>
            <a:fillRect/>
          </a:stretch>
        </p:blipFill>
        <p:spPr>
          <a:xfrm>
            <a:off x="4796647" y="2015489"/>
            <a:ext cx="6998262" cy="3920419"/>
          </a:xfrm>
          <a:prstGeom prst="rect">
            <a:avLst/>
          </a:prstGeom>
          <a:noFill/>
          <a:ln w="9525">
            <a:noFill/>
          </a:ln>
        </p:spPr>
      </p:pic>
    </p:spTree>
    <p:extLst>
      <p:ext uri="{BB962C8B-B14F-4D97-AF65-F5344CB8AC3E}">
        <p14:creationId xmlns:p14="http://schemas.microsoft.com/office/powerpoint/2010/main" val="2048328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7461694"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带有串行口的</a:t>
            </a:r>
            <a:r>
              <a:rPr lang="en-US" altLang="zh-CN" sz="2800" dirty="0">
                <a:latin typeface="+mj-ea"/>
                <a:ea typeface="+mj-ea"/>
                <a:cs typeface="+mj-ea"/>
                <a:sym typeface="+mn-ea"/>
              </a:rPr>
              <a:t>GPS</a:t>
            </a:r>
            <a:r>
              <a:rPr lang="zh-CN" altLang="en-US" sz="2800" dirty="0">
                <a:latin typeface="+mj-ea"/>
                <a:ea typeface="+mj-ea"/>
                <a:cs typeface="+mj-ea"/>
                <a:sym typeface="+mn-ea"/>
              </a:rPr>
              <a:t>模块的可视化程序可视化命令</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包括：等待定位更新模块、获得当前的精度和纬度模块、获得当前的速度和方向模块、获得海拔高度模块、获得卫星个数模块、使用半正矢公式获得两个位置之间的距离模块、获得两个位置之间的磁场模块、设置</a:t>
            </a:r>
            <a:r>
              <a:rPr lang="en-US" altLang="zh-CN" sz="2800" dirty="0">
                <a:latin typeface="+mj-ea"/>
                <a:ea typeface="+mj-ea"/>
                <a:cs typeface="+mj-ea"/>
                <a:sym typeface="+mn-ea"/>
              </a:rPr>
              <a:t>GPS</a:t>
            </a:r>
            <a:r>
              <a:rPr lang="zh-CN" altLang="en-US" sz="2800" dirty="0">
                <a:latin typeface="+mj-ea"/>
                <a:ea typeface="+mj-ea"/>
                <a:cs typeface="+mj-ea"/>
                <a:sym typeface="+mn-ea"/>
              </a:rPr>
              <a:t>信息更新速率模块、获取</a:t>
            </a:r>
            <a:r>
              <a:rPr lang="en-US" altLang="zh-CN" sz="2800" dirty="0">
                <a:latin typeface="+mj-ea"/>
                <a:ea typeface="+mj-ea"/>
                <a:cs typeface="+mj-ea"/>
                <a:sym typeface="+mn-ea"/>
              </a:rPr>
              <a:t>GPS</a:t>
            </a:r>
            <a:r>
              <a:rPr lang="zh-CN" altLang="en-US" sz="2800" dirty="0">
                <a:latin typeface="+mj-ea"/>
                <a:ea typeface="+mj-ea"/>
                <a:cs typeface="+mj-ea"/>
                <a:sym typeface="+mn-ea"/>
              </a:rPr>
              <a:t>定位的效率模块。</a:t>
            </a:r>
          </a:p>
        </p:txBody>
      </p:sp>
      <p:pic>
        <p:nvPicPr>
          <p:cNvPr id="8" name="图片 7">
            <a:extLst>
              <a:ext uri="{FF2B5EF4-FFF2-40B4-BE49-F238E27FC236}">
                <a16:creationId xmlns:a16="http://schemas.microsoft.com/office/drawing/2014/main" id="{724D2CA0-7B4F-4761-B706-2468961F32B1}"/>
              </a:ext>
            </a:extLst>
          </p:cNvPr>
          <p:cNvPicPr/>
          <p:nvPr/>
        </p:nvPicPr>
        <p:blipFill>
          <a:blip r:embed="rId2"/>
          <a:stretch>
            <a:fillRect/>
          </a:stretch>
        </p:blipFill>
        <p:spPr>
          <a:xfrm>
            <a:off x="7656639" y="1556792"/>
            <a:ext cx="3984477" cy="4556004"/>
          </a:xfrm>
          <a:prstGeom prst="rect">
            <a:avLst/>
          </a:prstGeom>
        </p:spPr>
      </p:pic>
    </p:spTree>
    <p:extLst>
      <p:ext uri="{BB962C8B-B14F-4D97-AF65-F5344CB8AC3E}">
        <p14:creationId xmlns:p14="http://schemas.microsoft.com/office/powerpoint/2010/main" val="1185279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03630"/>
            <a:ext cx="3884831"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LCD</a:t>
            </a:r>
            <a:r>
              <a:rPr lang="zh-CN" altLang="en-US" sz="2800" dirty="0">
                <a:latin typeface="+mj-ea"/>
                <a:ea typeface="+mj-ea"/>
                <a:cs typeface="+mj-ea"/>
                <a:sym typeface="+mn-ea"/>
              </a:rPr>
              <a:t>液晶显示屏显示</a:t>
            </a:r>
            <a:r>
              <a:rPr lang="en-US" altLang="zh-CN" sz="2800" dirty="0">
                <a:latin typeface="+mj-ea"/>
                <a:ea typeface="+mj-ea"/>
                <a:cs typeface="+mj-ea"/>
                <a:sym typeface="+mn-ea"/>
              </a:rPr>
              <a:t>GPS</a:t>
            </a:r>
            <a:r>
              <a:rPr lang="zh-CN" altLang="en-US" sz="2800" dirty="0">
                <a:latin typeface="+mj-ea"/>
                <a:ea typeface="+mj-ea"/>
                <a:cs typeface="+mj-ea"/>
                <a:sym typeface="+mn-ea"/>
              </a:rPr>
              <a:t>模块采集到的经纬度数据。系统由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开发板、带有串行口的</a:t>
            </a:r>
            <a:r>
              <a:rPr lang="en-US" altLang="zh-CN" sz="2800" dirty="0">
                <a:latin typeface="+mj-ea"/>
                <a:ea typeface="+mj-ea"/>
                <a:cs typeface="+mj-ea"/>
                <a:sym typeface="+mn-ea"/>
              </a:rPr>
              <a:t>GPS</a:t>
            </a:r>
            <a:r>
              <a:rPr lang="zh-CN" altLang="en-US" sz="2800" dirty="0">
                <a:latin typeface="+mj-ea"/>
                <a:ea typeface="+mj-ea"/>
                <a:cs typeface="+mj-ea"/>
                <a:sym typeface="+mn-ea"/>
              </a:rPr>
              <a:t>模块以和</a:t>
            </a:r>
            <a:r>
              <a:rPr lang="en-US" altLang="zh-CN" sz="2800" dirty="0">
                <a:latin typeface="+mj-ea"/>
                <a:ea typeface="+mj-ea"/>
                <a:cs typeface="+mj-ea"/>
                <a:sym typeface="+mn-ea"/>
              </a:rPr>
              <a:t>JHD-2X 16-12C</a:t>
            </a:r>
            <a:r>
              <a:rPr lang="zh-CN" altLang="en-US" sz="2800" dirty="0">
                <a:latin typeface="+mj-ea"/>
                <a:ea typeface="+mj-ea"/>
                <a:cs typeface="+mj-ea"/>
                <a:sym typeface="+mn-ea"/>
              </a:rPr>
              <a:t>液晶显示屏三部分组成。</a:t>
            </a:r>
          </a:p>
        </p:txBody>
      </p:sp>
      <p:pic>
        <p:nvPicPr>
          <p:cNvPr id="7" name="图片 6">
            <a:extLst>
              <a:ext uri="{FF2B5EF4-FFF2-40B4-BE49-F238E27FC236}">
                <a16:creationId xmlns:a16="http://schemas.microsoft.com/office/drawing/2014/main" id="{BF08E3A4-335B-48E0-B239-CEC004E713D2}"/>
              </a:ext>
            </a:extLst>
          </p:cNvPr>
          <p:cNvPicPr/>
          <p:nvPr/>
        </p:nvPicPr>
        <p:blipFill>
          <a:blip r:embed="rId2"/>
          <a:stretch>
            <a:fillRect/>
          </a:stretch>
        </p:blipFill>
        <p:spPr>
          <a:xfrm>
            <a:off x="3797502" y="2034288"/>
            <a:ext cx="8199553" cy="3733319"/>
          </a:xfrm>
          <a:prstGeom prst="rect">
            <a:avLst/>
          </a:prstGeom>
          <a:noFill/>
          <a:ln w="9525">
            <a:noFill/>
          </a:ln>
        </p:spPr>
      </p:pic>
    </p:spTree>
    <p:extLst>
      <p:ext uri="{BB962C8B-B14F-4D97-AF65-F5344CB8AC3E}">
        <p14:creationId xmlns:p14="http://schemas.microsoft.com/office/powerpoint/2010/main" val="2342270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该程序由三部分组成，即初始化程序模块</a:t>
            </a:r>
            <a:r>
              <a:rPr lang="en-US" altLang="zh-CN" sz="2800" dirty="0">
                <a:latin typeface="+mj-ea"/>
                <a:ea typeface="+mj-ea"/>
                <a:cs typeface="+mj-ea"/>
                <a:sym typeface="+mn-ea"/>
              </a:rPr>
              <a:t>SETUP</a:t>
            </a:r>
            <a:r>
              <a:rPr lang="zh-CN" altLang="en-US" sz="2800" dirty="0">
                <a:latin typeface="+mj-ea"/>
                <a:ea typeface="+mj-ea"/>
                <a:cs typeface="+mj-ea"/>
                <a:sym typeface="+mn-ea"/>
              </a:rPr>
              <a:t>（）、主循环程序</a:t>
            </a:r>
            <a:r>
              <a:rPr lang="en-US" altLang="zh-CN" sz="2800" dirty="0">
                <a:latin typeface="+mj-ea"/>
                <a:ea typeface="+mj-ea"/>
                <a:cs typeface="+mj-ea"/>
                <a:sym typeface="+mn-ea"/>
              </a:rPr>
              <a:t>LOOP</a:t>
            </a:r>
            <a:r>
              <a:rPr lang="zh-CN" altLang="en-US" sz="2800" dirty="0">
                <a:latin typeface="+mj-ea"/>
                <a:ea typeface="+mj-ea"/>
                <a:cs typeface="+mj-ea"/>
                <a:sym typeface="+mn-ea"/>
              </a:rPr>
              <a:t>（）及</a:t>
            </a:r>
            <a:r>
              <a:rPr lang="en-US" altLang="zh-CN" sz="2800" dirty="0" err="1">
                <a:latin typeface="+mj-ea"/>
                <a:ea typeface="+mj-ea"/>
                <a:cs typeface="+mj-ea"/>
                <a:sym typeface="+mn-ea"/>
              </a:rPr>
              <a:t>DisplayFix</a:t>
            </a:r>
            <a:r>
              <a:rPr lang="zh-CN" altLang="en-US" sz="2800" dirty="0">
                <a:latin typeface="+mj-ea"/>
                <a:ea typeface="+mj-ea"/>
                <a:cs typeface="+mj-ea"/>
                <a:sym typeface="+mn-ea"/>
              </a:rPr>
              <a:t>（）子程序。</a:t>
            </a:r>
          </a:p>
        </p:txBody>
      </p:sp>
      <p:pic>
        <p:nvPicPr>
          <p:cNvPr id="8" name="图片 7">
            <a:extLst>
              <a:ext uri="{FF2B5EF4-FFF2-40B4-BE49-F238E27FC236}">
                <a16:creationId xmlns:a16="http://schemas.microsoft.com/office/drawing/2014/main" id="{69592498-236C-49A2-94F9-50FFFC8D3D46}"/>
              </a:ext>
            </a:extLst>
          </p:cNvPr>
          <p:cNvPicPr/>
          <p:nvPr/>
        </p:nvPicPr>
        <p:blipFill>
          <a:blip r:embed="rId2"/>
          <a:stretch>
            <a:fillRect/>
          </a:stretch>
        </p:blipFill>
        <p:spPr>
          <a:xfrm>
            <a:off x="4943872" y="1435417"/>
            <a:ext cx="6824605" cy="5162233"/>
          </a:xfrm>
          <a:prstGeom prst="rect">
            <a:avLst/>
          </a:prstGeom>
          <a:noFill/>
          <a:ln w="9525">
            <a:noFill/>
          </a:ln>
        </p:spPr>
      </p:pic>
    </p:spTree>
    <p:extLst>
      <p:ext uri="{BB962C8B-B14F-4D97-AF65-F5344CB8AC3E}">
        <p14:creationId xmlns:p14="http://schemas.microsoft.com/office/powerpoint/2010/main" val="1096284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LCD</a:t>
            </a:r>
            <a:r>
              <a:rPr lang="zh-CN" altLang="en-US" sz="2800" dirty="0">
                <a:latin typeface="+mj-ea"/>
                <a:ea typeface="+mj-ea"/>
                <a:cs typeface="+mj-ea"/>
                <a:sym typeface="+mn-ea"/>
              </a:rPr>
              <a:t>上显示初始化结果“</a:t>
            </a:r>
            <a:r>
              <a:rPr lang="en-US" altLang="zh-CN" sz="2800" dirty="0">
                <a:latin typeface="+mj-ea"/>
                <a:ea typeface="+mj-ea"/>
                <a:cs typeface="+mj-ea"/>
                <a:sym typeface="+mn-ea"/>
              </a:rPr>
              <a:t>Virtual GPS Demo”</a:t>
            </a:r>
            <a:r>
              <a:rPr lang="zh-CN" altLang="en-US" sz="2800" dirty="0">
                <a:latin typeface="+mj-ea"/>
                <a:ea typeface="+mj-ea"/>
                <a:cs typeface="+mj-ea"/>
                <a:sym typeface="+mn-ea"/>
              </a:rPr>
              <a:t>。</a:t>
            </a:r>
          </a:p>
        </p:txBody>
      </p:sp>
      <p:pic>
        <p:nvPicPr>
          <p:cNvPr id="10" name="图片 9">
            <a:extLst>
              <a:ext uri="{FF2B5EF4-FFF2-40B4-BE49-F238E27FC236}">
                <a16:creationId xmlns:a16="http://schemas.microsoft.com/office/drawing/2014/main" id="{5640E4BE-4B5D-4C8D-8934-6B31B92EA8BC}"/>
              </a:ext>
            </a:extLst>
          </p:cNvPr>
          <p:cNvPicPr/>
          <p:nvPr/>
        </p:nvPicPr>
        <p:blipFill>
          <a:blip r:embed="rId2"/>
          <a:stretch>
            <a:fillRect/>
          </a:stretch>
        </p:blipFill>
        <p:spPr>
          <a:xfrm>
            <a:off x="4511823" y="1772816"/>
            <a:ext cx="7522987" cy="4104456"/>
          </a:xfrm>
          <a:prstGeom prst="rect">
            <a:avLst/>
          </a:prstGeom>
          <a:noFill/>
          <a:ln w="9525">
            <a:noFill/>
          </a:ln>
        </p:spPr>
      </p:pic>
    </p:spTree>
    <p:extLst>
      <p:ext uri="{BB962C8B-B14F-4D97-AF65-F5344CB8AC3E}">
        <p14:creationId xmlns:p14="http://schemas.microsoft.com/office/powerpoint/2010/main" val="7481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a:t>
            </a:r>
            <a:r>
              <a:rPr lang="en-US" altLang="zh-CN" sz="2800" dirty="0">
                <a:latin typeface="+mj-ea"/>
                <a:ea typeface="+mj-ea"/>
                <a:cs typeface="+mj-ea"/>
                <a:sym typeface="+mn-ea"/>
              </a:rPr>
              <a:t>GPS</a:t>
            </a:r>
            <a:r>
              <a:rPr lang="zh-CN" altLang="en-US" sz="2800" dirty="0">
                <a:latin typeface="+mj-ea"/>
                <a:ea typeface="+mj-ea"/>
                <a:cs typeface="+mj-ea"/>
                <a:sym typeface="+mn-ea"/>
              </a:rPr>
              <a:t>没有搜索到定位点时，</a:t>
            </a:r>
            <a:r>
              <a:rPr lang="en-US" altLang="zh-CN" sz="2800" dirty="0">
                <a:latin typeface="+mj-ea"/>
                <a:ea typeface="+mj-ea"/>
                <a:cs typeface="+mj-ea"/>
                <a:sym typeface="+mn-ea"/>
              </a:rPr>
              <a:t>LCD</a:t>
            </a:r>
            <a:r>
              <a:rPr lang="zh-CN" altLang="en-US" sz="2800" dirty="0">
                <a:latin typeface="+mj-ea"/>
                <a:ea typeface="+mj-ea"/>
                <a:cs typeface="+mj-ea"/>
                <a:sym typeface="+mn-ea"/>
              </a:rPr>
              <a:t>显示屏上显示“</a:t>
            </a:r>
            <a:r>
              <a:rPr lang="en-US" altLang="zh-CN" sz="2800" dirty="0">
                <a:latin typeface="+mj-ea"/>
                <a:ea typeface="+mj-ea"/>
                <a:cs typeface="+mj-ea"/>
                <a:sym typeface="+mn-ea"/>
              </a:rPr>
              <a:t>NO FIX”</a:t>
            </a:r>
            <a:r>
              <a:rPr lang="zh-CN" altLang="en-US" sz="2800" dirty="0">
                <a:latin typeface="+mj-ea"/>
                <a:ea typeface="+mj-ea"/>
                <a:cs typeface="+mj-ea"/>
                <a:sym typeface="+mn-ea"/>
              </a:rPr>
              <a:t>，</a:t>
            </a:r>
            <a:r>
              <a:rPr lang="en-US" altLang="zh-CN" sz="2800" dirty="0">
                <a:latin typeface="+mj-ea"/>
                <a:ea typeface="+mj-ea"/>
                <a:cs typeface="+mj-ea"/>
                <a:sym typeface="+mn-ea"/>
              </a:rPr>
              <a:t>IO13</a:t>
            </a:r>
            <a:r>
              <a:rPr lang="zh-CN" altLang="en-US" sz="2800" dirty="0">
                <a:latin typeface="+mj-ea"/>
                <a:ea typeface="+mj-ea"/>
                <a:cs typeface="+mj-ea"/>
                <a:sym typeface="+mn-ea"/>
              </a:rPr>
              <a:t>引脚所接的</a:t>
            </a:r>
            <a:r>
              <a:rPr lang="en-US" altLang="zh-CN" sz="2800" dirty="0">
                <a:latin typeface="+mj-ea"/>
                <a:ea typeface="+mj-ea"/>
                <a:cs typeface="+mj-ea"/>
                <a:sym typeface="+mn-ea"/>
              </a:rPr>
              <a:t>LED</a:t>
            </a:r>
            <a:r>
              <a:rPr lang="zh-CN" altLang="en-US" sz="2800" dirty="0">
                <a:latin typeface="+mj-ea"/>
                <a:ea typeface="+mj-ea"/>
                <a:cs typeface="+mj-ea"/>
                <a:sym typeface="+mn-ea"/>
              </a:rPr>
              <a:t>负载不亮</a:t>
            </a:r>
          </a:p>
        </p:txBody>
      </p:sp>
      <p:pic>
        <p:nvPicPr>
          <p:cNvPr id="7" name="图片 6">
            <a:extLst>
              <a:ext uri="{FF2B5EF4-FFF2-40B4-BE49-F238E27FC236}">
                <a16:creationId xmlns:a16="http://schemas.microsoft.com/office/drawing/2014/main" id="{E9622D84-7A1E-4E1F-9ECE-F846A7B0A060}"/>
              </a:ext>
            </a:extLst>
          </p:cNvPr>
          <p:cNvPicPr/>
          <p:nvPr/>
        </p:nvPicPr>
        <p:blipFill>
          <a:blip r:embed="rId2"/>
          <a:stretch>
            <a:fillRect/>
          </a:stretch>
        </p:blipFill>
        <p:spPr>
          <a:xfrm>
            <a:off x="4097040" y="1789997"/>
            <a:ext cx="8055507" cy="3871251"/>
          </a:xfrm>
          <a:prstGeom prst="rect">
            <a:avLst/>
          </a:prstGeom>
          <a:noFill/>
          <a:ln w="9525">
            <a:noFill/>
          </a:ln>
        </p:spPr>
      </p:pic>
    </p:spTree>
    <p:extLst>
      <p:ext uri="{BB962C8B-B14F-4D97-AF65-F5344CB8AC3E}">
        <p14:creationId xmlns:p14="http://schemas.microsoft.com/office/powerpoint/2010/main" val="3156424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a:t>
            </a:r>
            <a:r>
              <a:rPr lang="en-US" altLang="zh-CN" sz="2800" dirty="0">
                <a:latin typeface="+mj-ea"/>
                <a:ea typeface="+mj-ea"/>
                <a:cs typeface="+mj-ea"/>
                <a:sym typeface="+mn-ea"/>
              </a:rPr>
              <a:t>GPS</a:t>
            </a:r>
            <a:r>
              <a:rPr lang="zh-CN" altLang="en-US" sz="2800" dirty="0">
                <a:latin typeface="+mj-ea"/>
                <a:ea typeface="+mj-ea"/>
                <a:cs typeface="+mj-ea"/>
                <a:sym typeface="+mn-ea"/>
              </a:rPr>
              <a:t>搜索到定位点时，</a:t>
            </a:r>
            <a:r>
              <a:rPr lang="en-US" altLang="zh-CN" sz="2800" dirty="0">
                <a:latin typeface="+mj-ea"/>
                <a:ea typeface="+mj-ea"/>
                <a:cs typeface="+mj-ea"/>
                <a:sym typeface="+mn-ea"/>
              </a:rPr>
              <a:t>LCD</a:t>
            </a:r>
            <a:r>
              <a:rPr lang="zh-CN" altLang="en-US" sz="2800" dirty="0">
                <a:latin typeface="+mj-ea"/>
                <a:ea typeface="+mj-ea"/>
                <a:cs typeface="+mj-ea"/>
                <a:sym typeface="+mn-ea"/>
              </a:rPr>
              <a:t>显示屏上显示经纬度，</a:t>
            </a:r>
            <a:r>
              <a:rPr lang="en-US" altLang="zh-CN" sz="2800" dirty="0">
                <a:latin typeface="+mj-ea"/>
                <a:ea typeface="+mj-ea"/>
                <a:cs typeface="+mj-ea"/>
                <a:sym typeface="+mn-ea"/>
              </a:rPr>
              <a:t>IO13</a:t>
            </a:r>
            <a:r>
              <a:rPr lang="zh-CN" altLang="en-US" sz="2800" dirty="0">
                <a:latin typeface="+mj-ea"/>
                <a:ea typeface="+mj-ea"/>
                <a:cs typeface="+mj-ea"/>
                <a:sym typeface="+mn-ea"/>
              </a:rPr>
              <a:t>引脚所接的</a:t>
            </a:r>
            <a:r>
              <a:rPr lang="en-US" altLang="zh-CN" sz="2800" dirty="0">
                <a:latin typeface="+mj-ea"/>
                <a:ea typeface="+mj-ea"/>
                <a:cs typeface="+mj-ea"/>
                <a:sym typeface="+mn-ea"/>
              </a:rPr>
              <a:t>LED</a:t>
            </a:r>
            <a:r>
              <a:rPr lang="zh-CN" altLang="en-US" sz="2800" dirty="0">
                <a:latin typeface="+mj-ea"/>
                <a:ea typeface="+mj-ea"/>
                <a:cs typeface="+mj-ea"/>
                <a:sym typeface="+mn-ea"/>
              </a:rPr>
              <a:t>负载亮，</a:t>
            </a:r>
          </a:p>
        </p:txBody>
      </p:sp>
      <p:pic>
        <p:nvPicPr>
          <p:cNvPr id="7" name="图片 6">
            <a:extLst>
              <a:ext uri="{FF2B5EF4-FFF2-40B4-BE49-F238E27FC236}">
                <a16:creationId xmlns:a16="http://schemas.microsoft.com/office/drawing/2014/main" id="{BA3A6DF7-B92F-4233-BB76-92B2B42715D9}"/>
              </a:ext>
            </a:extLst>
          </p:cNvPr>
          <p:cNvPicPr/>
          <p:nvPr/>
        </p:nvPicPr>
        <p:blipFill>
          <a:blip r:embed="rId2"/>
          <a:stretch>
            <a:fillRect/>
          </a:stretch>
        </p:blipFill>
        <p:spPr>
          <a:xfrm>
            <a:off x="3931919" y="2428240"/>
            <a:ext cx="8236877" cy="3809072"/>
          </a:xfrm>
          <a:prstGeom prst="rect">
            <a:avLst/>
          </a:prstGeom>
          <a:noFill/>
          <a:ln w="9525">
            <a:noFill/>
          </a:ln>
        </p:spPr>
      </p:pic>
    </p:spTree>
    <p:extLst>
      <p:ext uri="{BB962C8B-B14F-4D97-AF65-F5344CB8AC3E}">
        <p14:creationId xmlns:p14="http://schemas.microsoft.com/office/powerpoint/2010/main" val="2839173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3.2.10 </a:t>
            </a:r>
            <a:r>
              <a:rPr lang="zh-CN" altLang="en-US" sz="4000" dirty="0">
                <a:latin typeface="+mj-ea"/>
                <a:ea typeface="+mj-ea"/>
                <a:cs typeface="+mj-ea"/>
                <a:sym typeface="+mn-ea"/>
              </a:rPr>
              <a:t>霍尔效应电流传感器</a:t>
            </a:r>
            <a:endParaRPr lang="en-US" altLang="zh-CN" sz="4000" dirty="0">
              <a:solidFill>
                <a:srgbClr val="20517C"/>
              </a:solidFill>
              <a:sym typeface="+mn-ea"/>
            </a:endParaRPr>
          </a:p>
        </p:txBody>
      </p:sp>
    </p:spTree>
    <p:extLst>
      <p:ext uri="{BB962C8B-B14F-4D97-AF65-F5344CB8AC3E}">
        <p14:creationId xmlns:p14="http://schemas.microsoft.com/office/powerpoint/2010/main" val="3052673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2233" y="1174370"/>
            <a:ext cx="3168352"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该电路程序由三部分组成，即初始化程序模块、主循环程序、</a:t>
            </a:r>
            <a:r>
              <a:rPr lang="en-US" altLang="zh-CN" sz="2800" dirty="0" err="1">
                <a:latin typeface="+mj-ea"/>
                <a:ea typeface="+mj-ea"/>
                <a:cs typeface="+mj-ea"/>
                <a:sym typeface="+mn-ea"/>
              </a:rPr>
              <a:t>rtcService</a:t>
            </a:r>
            <a:r>
              <a:rPr lang="zh-CN" altLang="en-US" sz="2800" dirty="0">
                <a:latin typeface="+mj-ea"/>
                <a:ea typeface="+mj-ea"/>
                <a:cs typeface="+mj-ea"/>
                <a:sym typeface="+mn-ea"/>
              </a:rPr>
              <a:t>子程序。</a:t>
            </a:r>
          </a:p>
        </p:txBody>
      </p:sp>
      <p:pic>
        <p:nvPicPr>
          <p:cNvPr id="8" name="图片 7">
            <a:extLst>
              <a:ext uri="{FF2B5EF4-FFF2-40B4-BE49-F238E27FC236}">
                <a16:creationId xmlns:a16="http://schemas.microsoft.com/office/drawing/2014/main" id="{C851982D-E1F6-4B6D-8037-57DDE064F4E7}"/>
              </a:ext>
            </a:extLst>
          </p:cNvPr>
          <p:cNvPicPr/>
          <p:nvPr/>
        </p:nvPicPr>
        <p:blipFill>
          <a:blip r:embed="rId2"/>
          <a:stretch>
            <a:fillRect/>
          </a:stretch>
        </p:blipFill>
        <p:spPr>
          <a:xfrm>
            <a:off x="4223792" y="1174370"/>
            <a:ext cx="7272808" cy="5480510"/>
          </a:xfrm>
          <a:prstGeom prst="rect">
            <a:avLst/>
          </a:prstGeom>
          <a:noFill/>
          <a:ln w="9525">
            <a:noFill/>
          </a:ln>
        </p:spPr>
      </p:pic>
    </p:spTree>
    <p:extLst>
      <p:ext uri="{BB962C8B-B14F-4D97-AF65-F5344CB8AC3E}">
        <p14:creationId xmlns:p14="http://schemas.microsoft.com/office/powerpoint/2010/main" val="5775338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623392" y="260648"/>
            <a:ext cx="9433048" cy="698500"/>
          </a:xfrm>
        </p:spPr>
        <p:txBody>
          <a:bodyPr/>
          <a:lstStyle/>
          <a:p>
            <a:pPr marL="0" indent="0" algn="ctr">
              <a:buNone/>
            </a:pPr>
            <a:r>
              <a:rPr lang="zh-CN" altLang="en-US" sz="4400" dirty="0">
                <a:latin typeface="+mj-ea"/>
                <a:ea typeface="+mj-ea"/>
                <a:cs typeface="+mj-ea"/>
                <a:sym typeface="+mn-ea"/>
              </a:rPr>
              <a:t>霍尔效应电流传感器</a:t>
            </a:r>
            <a:endParaRPr lang="en-US" altLang="zh-CN" sz="4400" dirty="0">
              <a:sym typeface="+mn-ea"/>
            </a:endParaRPr>
          </a:p>
        </p:txBody>
      </p:sp>
      <p:sp>
        <p:nvSpPr>
          <p:cNvPr id="23" name="矩形 22"/>
          <p:cNvSpPr/>
          <p:nvPr/>
        </p:nvSpPr>
        <p:spPr>
          <a:xfrm>
            <a:off x="1656184" y="1410483"/>
            <a:ext cx="8400256"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霍尔电流传感器包括开环式和闭环式两种，高精度的霍尔电流传感器大多属于闭环式，闭环式霍尔电流传感器基于磁平衡式霍尔原理，即闭环原理</a:t>
            </a:r>
            <a:r>
              <a:rPr lang="en-US" altLang="zh-CN" sz="2800" dirty="0">
                <a:latin typeface="+mj-ea"/>
                <a:ea typeface="+mj-ea"/>
                <a:cs typeface="+mj-ea"/>
                <a:sym typeface="+mn-ea"/>
              </a:rPr>
              <a:t>.</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霍尔效应传感器广泛应用于变频调速装置、逆变装置、</a:t>
            </a:r>
            <a:r>
              <a:rPr lang="en-US" altLang="zh-CN" sz="2800" dirty="0">
                <a:latin typeface="+mj-ea"/>
                <a:ea typeface="+mj-ea"/>
                <a:cs typeface="+mj-ea"/>
                <a:sym typeface="+mn-ea"/>
              </a:rPr>
              <a:t>ups</a:t>
            </a:r>
            <a:r>
              <a:rPr lang="zh-CN" altLang="en-US" sz="2800" dirty="0">
                <a:latin typeface="+mj-ea"/>
                <a:ea typeface="+mj-ea"/>
                <a:cs typeface="+mj-ea"/>
                <a:sym typeface="+mn-ea"/>
              </a:rPr>
              <a:t>电源、通信电源、电焊机、电力机车、变电站、数控机床、电解电镀、微机监测、电网监测等需要隔离检测电流电压的设施中。</a:t>
            </a:r>
          </a:p>
        </p:txBody>
      </p:sp>
    </p:spTree>
    <p:extLst>
      <p:ext uri="{BB962C8B-B14F-4D97-AF65-F5344CB8AC3E}">
        <p14:creationId xmlns:p14="http://schemas.microsoft.com/office/powerpoint/2010/main" val="2824175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549859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霍尔效应传感器模块在</a:t>
            </a:r>
            <a:r>
              <a:rPr lang="en-US" altLang="zh-CN" sz="2800" dirty="0">
                <a:latin typeface="+mj-ea"/>
                <a:ea typeface="+mj-ea"/>
                <a:cs typeface="+mj-ea"/>
                <a:sym typeface="+mn-ea"/>
              </a:rPr>
              <a:t>proteus8.5</a:t>
            </a:r>
            <a:r>
              <a:rPr lang="zh-CN" altLang="en-US" sz="2800" dirty="0">
                <a:latin typeface="+mj-ea"/>
                <a:ea typeface="+mj-ea"/>
                <a:cs typeface="+mj-ea"/>
                <a:sym typeface="+mn-ea"/>
              </a:rPr>
              <a:t>的</a:t>
            </a:r>
            <a:r>
              <a:rPr lang="en-US" altLang="zh-CN" sz="2800" dirty="0">
                <a:latin typeface="+mj-ea"/>
                <a:ea typeface="+mj-ea"/>
                <a:cs typeface="+mj-ea"/>
                <a:sym typeface="+mn-ea"/>
              </a:rPr>
              <a:t>Visual Designer</a:t>
            </a:r>
            <a:r>
              <a:rPr lang="zh-CN" altLang="en-US" sz="2800" dirty="0">
                <a:latin typeface="+mj-ea"/>
                <a:ea typeface="+mj-ea"/>
                <a:cs typeface="+mj-ea"/>
                <a:sym typeface="+mn-ea"/>
              </a:rPr>
              <a:t>中作为一种传感器模块。主要作用为交流和直流信号提供精确的电流测量并传输给</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p>
        </p:txBody>
      </p:sp>
      <p:pic>
        <p:nvPicPr>
          <p:cNvPr id="7" name="图片 6">
            <a:extLst>
              <a:ext uri="{FF2B5EF4-FFF2-40B4-BE49-F238E27FC236}">
                <a16:creationId xmlns:a16="http://schemas.microsoft.com/office/drawing/2014/main" id="{27DD86B7-5085-411D-B6C2-AFFAB8D022E4}"/>
              </a:ext>
            </a:extLst>
          </p:cNvPr>
          <p:cNvPicPr/>
          <p:nvPr/>
        </p:nvPicPr>
        <p:blipFill>
          <a:blip r:embed="rId2"/>
          <a:stretch>
            <a:fillRect/>
          </a:stretch>
        </p:blipFill>
        <p:spPr>
          <a:xfrm>
            <a:off x="4871864" y="1998245"/>
            <a:ext cx="6624736" cy="4364320"/>
          </a:xfrm>
          <a:prstGeom prst="rect">
            <a:avLst/>
          </a:prstGeom>
          <a:noFill/>
          <a:ln w="9525">
            <a:noFill/>
          </a:ln>
        </p:spPr>
      </p:pic>
    </p:spTree>
    <p:extLst>
      <p:ext uri="{BB962C8B-B14F-4D97-AF65-F5344CB8AC3E}">
        <p14:creationId xmlns:p14="http://schemas.microsoft.com/office/powerpoint/2010/main" val="4638480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11229647"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霍尔效应电流传感器模块的可视化程序可视化命令，包括：读取交流电流模块和读取直流电流模块。</a:t>
            </a:r>
          </a:p>
        </p:txBody>
      </p:sp>
      <p:pic>
        <p:nvPicPr>
          <p:cNvPr id="7" name="图片 6">
            <a:extLst>
              <a:ext uri="{FF2B5EF4-FFF2-40B4-BE49-F238E27FC236}">
                <a16:creationId xmlns:a16="http://schemas.microsoft.com/office/drawing/2014/main" id="{FDC4C9A4-0541-49E2-81FF-3B9A0A812AEC}"/>
              </a:ext>
            </a:extLst>
          </p:cNvPr>
          <p:cNvPicPr/>
          <p:nvPr/>
        </p:nvPicPr>
        <p:blipFill>
          <a:blip r:embed="rId2"/>
          <a:stretch>
            <a:fillRect/>
          </a:stretch>
        </p:blipFill>
        <p:spPr>
          <a:xfrm>
            <a:off x="1235392" y="2589753"/>
            <a:ext cx="9325104" cy="3813516"/>
          </a:xfrm>
          <a:prstGeom prst="rect">
            <a:avLst/>
          </a:prstGeom>
          <a:noFill/>
          <a:ln w="9525">
            <a:noFill/>
          </a:ln>
        </p:spPr>
      </p:pic>
    </p:spTree>
    <p:extLst>
      <p:ext uri="{BB962C8B-B14F-4D97-AF65-F5344CB8AC3E}">
        <p14:creationId xmlns:p14="http://schemas.microsoft.com/office/powerpoint/2010/main" val="41079124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072633"/>
            <a:ext cx="5015879"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目标功能：液晶显示屏显示霍尔效应电流传感器模块采集到的交流电信号数据。系统由</a:t>
            </a:r>
            <a:r>
              <a:rPr lang="en-US" altLang="zh-CN" sz="2800" dirty="0">
                <a:latin typeface="+mj-ea"/>
                <a:ea typeface="+mj-ea"/>
                <a:cs typeface="+mj-ea"/>
                <a:sym typeface="+mn-ea"/>
              </a:rPr>
              <a:t> UNO </a:t>
            </a:r>
            <a:r>
              <a:rPr lang="zh-CN" altLang="en-US" sz="2800" dirty="0">
                <a:latin typeface="+mj-ea"/>
                <a:ea typeface="+mj-ea"/>
                <a:cs typeface="+mj-ea"/>
                <a:sym typeface="+mn-ea"/>
              </a:rPr>
              <a:t>开发板、霍尔效应电流传感器模块和数字液晶显示屏三部分组成。其中在霍尔效应电流传感器模块搭建交流输入电路，调节滑动变阻器可以改变输入的电流值大小。</a:t>
            </a:r>
          </a:p>
        </p:txBody>
      </p:sp>
      <p:pic>
        <p:nvPicPr>
          <p:cNvPr id="8" name="图片 7">
            <a:extLst>
              <a:ext uri="{FF2B5EF4-FFF2-40B4-BE49-F238E27FC236}">
                <a16:creationId xmlns:a16="http://schemas.microsoft.com/office/drawing/2014/main" id="{5A4C96D2-EE9C-4ACF-8EF1-481F9D6CD87F}"/>
              </a:ext>
            </a:extLst>
          </p:cNvPr>
          <p:cNvPicPr/>
          <p:nvPr/>
        </p:nvPicPr>
        <p:blipFill>
          <a:blip r:embed="rId2"/>
          <a:stretch>
            <a:fillRect/>
          </a:stretch>
        </p:blipFill>
        <p:spPr>
          <a:xfrm>
            <a:off x="5015880" y="1628800"/>
            <a:ext cx="7176120" cy="4162311"/>
          </a:xfrm>
          <a:prstGeom prst="rect">
            <a:avLst/>
          </a:prstGeom>
          <a:noFill/>
          <a:ln w="9525">
            <a:noFill/>
          </a:ln>
        </p:spPr>
      </p:pic>
    </p:spTree>
    <p:extLst>
      <p:ext uri="{BB962C8B-B14F-4D97-AF65-F5344CB8AC3E}">
        <p14:creationId xmlns:p14="http://schemas.microsoft.com/office/powerpoint/2010/main" val="10383214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该电路程序由两部分组成，即初始化程序模块</a:t>
            </a:r>
            <a:r>
              <a:rPr lang="en-US" altLang="zh-CN" sz="2800" dirty="0">
                <a:latin typeface="+mj-ea"/>
                <a:ea typeface="+mj-ea"/>
                <a:cs typeface="+mj-ea"/>
                <a:sym typeface="+mn-ea"/>
              </a:rPr>
              <a:t>SETUP</a:t>
            </a:r>
            <a:r>
              <a:rPr lang="zh-CN" altLang="en-US" sz="2800" dirty="0">
                <a:latin typeface="+mj-ea"/>
                <a:ea typeface="+mj-ea"/>
                <a:cs typeface="+mj-ea"/>
                <a:sym typeface="+mn-ea"/>
              </a:rPr>
              <a:t>（）、主循环程序</a:t>
            </a:r>
            <a:r>
              <a:rPr lang="en-US" altLang="zh-CN" sz="2800" dirty="0">
                <a:latin typeface="+mj-ea"/>
                <a:ea typeface="+mj-ea"/>
                <a:cs typeface="+mj-ea"/>
                <a:sym typeface="+mn-ea"/>
              </a:rPr>
              <a:t>LOOP</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6F46626F-E27B-43AA-91C5-EB37DB3DFC71}"/>
              </a:ext>
            </a:extLst>
          </p:cNvPr>
          <p:cNvPicPr/>
          <p:nvPr/>
        </p:nvPicPr>
        <p:blipFill>
          <a:blip r:embed="rId2"/>
          <a:stretch>
            <a:fillRect/>
          </a:stretch>
        </p:blipFill>
        <p:spPr>
          <a:xfrm>
            <a:off x="6348257" y="978106"/>
            <a:ext cx="5040560" cy="5619544"/>
          </a:xfrm>
          <a:prstGeom prst="rect">
            <a:avLst/>
          </a:prstGeom>
        </p:spPr>
      </p:pic>
    </p:spTree>
    <p:extLst>
      <p:ext uri="{BB962C8B-B14F-4D97-AF65-F5344CB8AC3E}">
        <p14:creationId xmlns:p14="http://schemas.microsoft.com/office/powerpoint/2010/main" val="1917286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当输入电流值为</a:t>
            </a:r>
            <a:r>
              <a:rPr lang="en-US" altLang="zh-CN" sz="2800" dirty="0">
                <a:latin typeface="+mj-ea"/>
                <a:ea typeface="+mj-ea"/>
                <a:cs typeface="+mj-ea"/>
                <a:sym typeface="+mn-ea"/>
              </a:rPr>
              <a:t>1.01A</a:t>
            </a:r>
            <a:r>
              <a:rPr lang="zh-CN" altLang="en-US" sz="2800" dirty="0">
                <a:latin typeface="+mj-ea"/>
                <a:ea typeface="+mj-ea"/>
                <a:cs typeface="+mj-ea"/>
                <a:sym typeface="+mn-ea"/>
              </a:rPr>
              <a:t>时，仿真结果如图，当前电流值小于触发电流值，液晶显示屏上显示当前电流值。</a:t>
            </a:r>
          </a:p>
        </p:txBody>
      </p:sp>
      <p:pic>
        <p:nvPicPr>
          <p:cNvPr id="7" name="图片 6">
            <a:extLst>
              <a:ext uri="{FF2B5EF4-FFF2-40B4-BE49-F238E27FC236}">
                <a16:creationId xmlns:a16="http://schemas.microsoft.com/office/drawing/2014/main" id="{29D6C160-3C9B-434E-91E5-3D09D5FE2E66}"/>
              </a:ext>
            </a:extLst>
          </p:cNvPr>
          <p:cNvPicPr/>
          <p:nvPr/>
        </p:nvPicPr>
        <p:blipFill>
          <a:blip r:embed="rId2"/>
          <a:stretch>
            <a:fillRect/>
          </a:stretch>
        </p:blipFill>
        <p:spPr>
          <a:xfrm>
            <a:off x="4991481" y="1268760"/>
            <a:ext cx="6289095" cy="5410529"/>
          </a:xfrm>
          <a:prstGeom prst="rect">
            <a:avLst/>
          </a:prstGeom>
          <a:noFill/>
          <a:ln w="9525">
            <a:noFill/>
          </a:ln>
        </p:spPr>
      </p:pic>
    </p:spTree>
    <p:extLst>
      <p:ext uri="{BB962C8B-B14F-4D97-AF65-F5344CB8AC3E}">
        <p14:creationId xmlns:p14="http://schemas.microsoft.com/office/powerpoint/2010/main" val="34754483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调节滑动变阻器使输入电流值为</a:t>
            </a:r>
            <a:r>
              <a:rPr lang="en-US" altLang="zh-CN" sz="2800" dirty="0">
                <a:latin typeface="+mj-ea"/>
                <a:ea typeface="+mj-ea"/>
                <a:cs typeface="+mj-ea"/>
                <a:sym typeface="+mn-ea"/>
              </a:rPr>
              <a:t>4.37A</a:t>
            </a:r>
            <a:r>
              <a:rPr lang="zh-CN" altLang="en-US" sz="2800" dirty="0">
                <a:latin typeface="+mj-ea"/>
                <a:ea typeface="+mj-ea"/>
                <a:cs typeface="+mj-ea"/>
                <a:sym typeface="+mn-ea"/>
              </a:rPr>
              <a:t>，此时当前电流值大于触发电流值，所以液晶显示屏上显示“</a:t>
            </a:r>
            <a:r>
              <a:rPr lang="en-US" altLang="zh-CN" sz="2800" dirty="0">
                <a:latin typeface="+mj-ea"/>
                <a:ea typeface="+mj-ea"/>
                <a:cs typeface="+mj-ea"/>
                <a:sym typeface="+mn-ea"/>
              </a:rPr>
              <a:t>ALARM”</a:t>
            </a:r>
            <a:r>
              <a:rPr lang="zh-CN" altLang="en-US" sz="2800" dirty="0">
                <a:latin typeface="+mj-ea"/>
                <a:ea typeface="+mj-ea"/>
                <a:cs typeface="+mj-ea"/>
                <a:sym typeface="+mn-ea"/>
              </a:rPr>
              <a:t>和“</a:t>
            </a:r>
            <a:r>
              <a:rPr lang="en-US" altLang="zh-CN" sz="2800" dirty="0">
                <a:latin typeface="+mj-ea"/>
                <a:ea typeface="+mj-ea"/>
                <a:cs typeface="+mj-ea"/>
                <a:sym typeface="+mn-ea"/>
              </a:rPr>
              <a:t>Current too high”</a:t>
            </a:r>
            <a:endParaRPr lang="zh-CN" altLang="en-US" sz="2800" dirty="0">
              <a:latin typeface="+mj-ea"/>
              <a:ea typeface="+mj-ea"/>
              <a:cs typeface="+mj-ea"/>
              <a:sym typeface="+mn-ea"/>
            </a:endParaRPr>
          </a:p>
        </p:txBody>
      </p:sp>
      <p:pic>
        <p:nvPicPr>
          <p:cNvPr id="9" name="图片 8">
            <a:extLst>
              <a:ext uri="{FF2B5EF4-FFF2-40B4-BE49-F238E27FC236}">
                <a16:creationId xmlns:a16="http://schemas.microsoft.com/office/drawing/2014/main" id="{4F6E00A9-47CA-405E-A91D-ADB538F0B81C}"/>
              </a:ext>
            </a:extLst>
          </p:cNvPr>
          <p:cNvPicPr/>
          <p:nvPr/>
        </p:nvPicPr>
        <p:blipFill>
          <a:blip r:embed="rId2"/>
          <a:stretch>
            <a:fillRect/>
          </a:stretch>
        </p:blipFill>
        <p:spPr>
          <a:xfrm>
            <a:off x="4585285" y="1196753"/>
            <a:ext cx="6280113" cy="5400898"/>
          </a:xfrm>
          <a:prstGeom prst="rect">
            <a:avLst/>
          </a:prstGeom>
          <a:noFill/>
          <a:ln w="9525">
            <a:noFill/>
          </a:ln>
        </p:spPr>
      </p:pic>
    </p:spTree>
    <p:extLst>
      <p:ext uri="{BB962C8B-B14F-4D97-AF65-F5344CB8AC3E}">
        <p14:creationId xmlns:p14="http://schemas.microsoft.com/office/powerpoint/2010/main" val="39794724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3.2.11 </a:t>
            </a:r>
            <a:r>
              <a:rPr lang="zh-CN" altLang="en-US" sz="4000" dirty="0">
                <a:latin typeface="+mj-ea"/>
                <a:ea typeface="+mj-ea"/>
                <a:cs typeface="+mj-ea"/>
                <a:sym typeface="+mn-ea"/>
              </a:rPr>
              <a:t>基于</a:t>
            </a:r>
            <a:r>
              <a:rPr lang="en-US" altLang="zh-CN" sz="4000" dirty="0">
                <a:latin typeface="+mj-ea"/>
                <a:ea typeface="+mj-ea"/>
                <a:cs typeface="+mj-ea"/>
                <a:sym typeface="+mn-ea"/>
              </a:rPr>
              <a:t>AD8495</a:t>
            </a:r>
            <a:r>
              <a:rPr lang="zh-CN" altLang="en-US" sz="4000" dirty="0">
                <a:latin typeface="+mj-ea"/>
                <a:ea typeface="+mj-ea"/>
                <a:cs typeface="+mj-ea"/>
                <a:sym typeface="+mn-ea"/>
              </a:rPr>
              <a:t>的</a:t>
            </a:r>
            <a:r>
              <a:rPr lang="en-US" altLang="zh-CN" sz="4000" dirty="0">
                <a:latin typeface="+mj-ea"/>
                <a:ea typeface="+mj-ea"/>
                <a:cs typeface="+mj-ea"/>
                <a:sym typeface="+mn-ea"/>
              </a:rPr>
              <a:t>K</a:t>
            </a:r>
            <a:r>
              <a:rPr lang="zh-CN" altLang="en-US" sz="4000" dirty="0">
                <a:latin typeface="+mj-ea"/>
                <a:ea typeface="+mj-ea"/>
                <a:cs typeface="+mj-ea"/>
                <a:sym typeface="+mn-ea"/>
              </a:rPr>
              <a:t>型热电偶测温模块</a:t>
            </a:r>
            <a:endParaRPr lang="en-US" altLang="zh-CN" sz="4000" dirty="0">
              <a:solidFill>
                <a:srgbClr val="20517C"/>
              </a:solidFill>
              <a:sym typeface="+mn-ea"/>
            </a:endParaRPr>
          </a:p>
        </p:txBody>
      </p:sp>
    </p:spTree>
    <p:extLst>
      <p:ext uri="{BB962C8B-B14F-4D97-AF65-F5344CB8AC3E}">
        <p14:creationId xmlns:p14="http://schemas.microsoft.com/office/powerpoint/2010/main" val="2268777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zh-CN" altLang="en-US" sz="4400" dirty="0">
                <a:latin typeface="+mj-ea"/>
                <a:ea typeface="+mj-ea"/>
                <a:cs typeface="+mj-ea"/>
                <a:sym typeface="+mn-ea"/>
              </a:rPr>
              <a:t>基于</a:t>
            </a:r>
            <a:r>
              <a:rPr lang="en-US" altLang="zh-CN" sz="4400" dirty="0">
                <a:latin typeface="+mj-ea"/>
                <a:ea typeface="+mj-ea"/>
                <a:cs typeface="+mj-ea"/>
                <a:sym typeface="+mn-ea"/>
              </a:rPr>
              <a:t>AD8495</a:t>
            </a:r>
            <a:r>
              <a:rPr lang="zh-CN" altLang="en-US" sz="4400" dirty="0">
                <a:latin typeface="+mj-ea"/>
                <a:ea typeface="+mj-ea"/>
                <a:cs typeface="+mj-ea"/>
                <a:sym typeface="+mn-ea"/>
              </a:rPr>
              <a:t>的</a:t>
            </a:r>
            <a:r>
              <a:rPr lang="en-US" altLang="zh-CN" sz="4400" dirty="0">
                <a:latin typeface="+mj-ea"/>
                <a:ea typeface="+mj-ea"/>
                <a:cs typeface="+mj-ea"/>
                <a:sym typeface="+mn-ea"/>
              </a:rPr>
              <a:t>K</a:t>
            </a:r>
            <a:r>
              <a:rPr lang="zh-CN" altLang="en-US" sz="4400" dirty="0">
                <a:latin typeface="+mj-ea"/>
                <a:ea typeface="+mj-ea"/>
                <a:cs typeface="+mj-ea"/>
                <a:sym typeface="+mn-ea"/>
              </a:rPr>
              <a:t>型热电偶测温模块</a:t>
            </a:r>
            <a:endParaRPr lang="en-US" altLang="zh-CN" sz="4400" dirty="0">
              <a:sym typeface="+mn-ea"/>
            </a:endParaRPr>
          </a:p>
        </p:txBody>
      </p:sp>
      <p:sp>
        <p:nvSpPr>
          <p:cNvPr id="23" name="矩形 22"/>
          <p:cNvSpPr/>
          <p:nvPr/>
        </p:nvSpPr>
        <p:spPr>
          <a:xfrm>
            <a:off x="1665725" y="2128227"/>
            <a:ext cx="8400256"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基于</a:t>
            </a:r>
            <a:r>
              <a:rPr lang="en-US" altLang="zh-CN" sz="2800" dirty="0">
                <a:latin typeface="+mj-ea"/>
                <a:ea typeface="+mj-ea"/>
                <a:cs typeface="+mj-ea"/>
                <a:sym typeface="+mn-ea"/>
              </a:rPr>
              <a:t>AD8495</a:t>
            </a:r>
            <a:r>
              <a:rPr lang="zh-CN" altLang="en-US" sz="2800" dirty="0">
                <a:latin typeface="+mj-ea"/>
                <a:ea typeface="+mj-ea"/>
                <a:cs typeface="+mj-ea"/>
                <a:sym typeface="+mn-ea"/>
              </a:rPr>
              <a:t>的</a:t>
            </a:r>
            <a:r>
              <a:rPr lang="en-US" altLang="zh-CN" sz="2800" dirty="0">
                <a:latin typeface="+mj-ea"/>
                <a:ea typeface="+mj-ea"/>
                <a:cs typeface="+mj-ea"/>
                <a:sym typeface="+mn-ea"/>
              </a:rPr>
              <a:t>K</a:t>
            </a:r>
            <a:r>
              <a:rPr lang="zh-CN" altLang="en-US" sz="2800" dirty="0">
                <a:latin typeface="+mj-ea"/>
                <a:ea typeface="+mj-ea"/>
                <a:cs typeface="+mj-ea"/>
                <a:sym typeface="+mn-ea"/>
              </a:rPr>
              <a:t>型热电偶测温模块是一种信号放大冷端补偿一体化的热电偶测温装置，它集成了冷端温度补偿功能的热电偶放大器</a:t>
            </a:r>
            <a:r>
              <a:rPr lang="en-US" altLang="zh-CN" sz="2800" dirty="0">
                <a:latin typeface="+mj-ea"/>
                <a:ea typeface="+mj-ea"/>
                <a:cs typeface="+mj-ea"/>
                <a:sym typeface="+mn-ea"/>
              </a:rPr>
              <a:t>AD8495</a:t>
            </a:r>
            <a:r>
              <a:rPr lang="zh-CN" altLang="en-US" sz="2800" dirty="0">
                <a:latin typeface="+mj-ea"/>
                <a:ea typeface="+mj-ea"/>
                <a:cs typeface="+mj-ea"/>
                <a:sym typeface="+mn-ea"/>
              </a:rPr>
              <a:t>实现热电偶输出的放大和冷端补偿，具有较高的可靠性。</a:t>
            </a:r>
          </a:p>
        </p:txBody>
      </p:sp>
    </p:spTree>
    <p:extLst>
      <p:ext uri="{BB962C8B-B14F-4D97-AF65-F5344CB8AC3E}">
        <p14:creationId xmlns:p14="http://schemas.microsoft.com/office/powerpoint/2010/main" val="405137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63352" y="1340768"/>
            <a:ext cx="3960778"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仿真结果如图所示，</a:t>
            </a:r>
            <a:r>
              <a:rPr lang="en-US" altLang="zh-CN" sz="2800" dirty="0">
                <a:latin typeface="+mj-ea"/>
                <a:ea typeface="+mj-ea"/>
                <a:cs typeface="+mj-ea"/>
                <a:sym typeface="+mn-ea"/>
              </a:rPr>
              <a:t>LM016L</a:t>
            </a:r>
            <a:r>
              <a:rPr lang="zh-CN" altLang="en-US" sz="2800" dirty="0">
                <a:latin typeface="+mj-ea"/>
                <a:ea typeface="+mj-ea"/>
                <a:cs typeface="+mj-ea"/>
                <a:sym typeface="+mn-ea"/>
              </a:rPr>
              <a:t>液晶能实时显示当前时间和日期。完全实现了目标功能。</a:t>
            </a:r>
          </a:p>
        </p:txBody>
      </p:sp>
      <p:pic>
        <p:nvPicPr>
          <p:cNvPr id="8" name="图片 7">
            <a:extLst>
              <a:ext uri="{FF2B5EF4-FFF2-40B4-BE49-F238E27FC236}">
                <a16:creationId xmlns:a16="http://schemas.microsoft.com/office/drawing/2014/main" id="{02814BE1-954C-4D79-BAA9-E2C31BBA37D7}"/>
              </a:ext>
            </a:extLst>
          </p:cNvPr>
          <p:cNvPicPr/>
          <p:nvPr/>
        </p:nvPicPr>
        <p:blipFill>
          <a:blip r:embed="rId2"/>
          <a:stretch>
            <a:fillRect/>
          </a:stretch>
        </p:blipFill>
        <p:spPr>
          <a:xfrm>
            <a:off x="4487199" y="1534673"/>
            <a:ext cx="7441450" cy="4414608"/>
          </a:xfrm>
          <a:prstGeom prst="rect">
            <a:avLst/>
          </a:prstGeom>
          <a:noFill/>
          <a:ln w="9525">
            <a:noFill/>
          </a:ln>
        </p:spPr>
      </p:pic>
    </p:spTree>
    <p:extLst>
      <p:ext uri="{BB962C8B-B14F-4D97-AF65-F5344CB8AC3E}">
        <p14:creationId xmlns:p14="http://schemas.microsoft.com/office/powerpoint/2010/main" val="1985052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829223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374088" y="1805061"/>
            <a:ext cx="4353759"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热电偶是一种结实耐用的低成本温度传感器，其输出与测量端和冷端之间的温度差成正比。</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endParaRPr lang="zh-CN" altLang="en-US" sz="2800" dirty="0">
              <a:latin typeface="+mj-ea"/>
              <a:ea typeface="+mj-ea"/>
              <a:cs typeface="+mj-ea"/>
              <a:sym typeface="+mn-ea"/>
            </a:endParaRPr>
          </a:p>
        </p:txBody>
      </p:sp>
      <p:pic>
        <p:nvPicPr>
          <p:cNvPr id="8" name="图片 7">
            <a:extLst>
              <a:ext uri="{FF2B5EF4-FFF2-40B4-BE49-F238E27FC236}">
                <a16:creationId xmlns:a16="http://schemas.microsoft.com/office/drawing/2014/main" id="{6DA4D613-A159-4F0F-9F25-1E123DAD49B0}"/>
              </a:ext>
            </a:extLst>
          </p:cNvPr>
          <p:cNvPicPr/>
          <p:nvPr/>
        </p:nvPicPr>
        <p:blipFill>
          <a:blip r:embed="rId2"/>
          <a:stretch>
            <a:fillRect/>
          </a:stretch>
        </p:blipFill>
        <p:spPr>
          <a:xfrm>
            <a:off x="4727847" y="1412776"/>
            <a:ext cx="7121766" cy="4896544"/>
          </a:xfrm>
          <a:prstGeom prst="rect">
            <a:avLst/>
          </a:prstGeom>
          <a:noFill/>
          <a:ln w="9525">
            <a:noFill/>
          </a:ln>
        </p:spPr>
      </p:pic>
    </p:spTree>
    <p:extLst>
      <p:ext uri="{BB962C8B-B14F-4D97-AF65-F5344CB8AC3E}">
        <p14:creationId xmlns:p14="http://schemas.microsoft.com/office/powerpoint/2010/main" val="18346549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1105244"/>
            <a:ext cx="11229647"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基于</a:t>
            </a:r>
            <a:r>
              <a:rPr lang="en-US" altLang="zh-CN" sz="2800" dirty="0">
                <a:latin typeface="+mj-ea"/>
                <a:ea typeface="+mj-ea"/>
                <a:cs typeface="+mj-ea"/>
                <a:sym typeface="+mn-ea"/>
              </a:rPr>
              <a:t>AD8495</a:t>
            </a:r>
            <a:r>
              <a:rPr lang="zh-CN" altLang="en-US" sz="2800" dirty="0">
                <a:latin typeface="+mj-ea"/>
                <a:ea typeface="+mj-ea"/>
                <a:cs typeface="+mj-ea"/>
                <a:sym typeface="+mn-ea"/>
              </a:rPr>
              <a:t>的</a:t>
            </a:r>
            <a:r>
              <a:rPr lang="en-US" altLang="zh-CN" sz="2800" dirty="0">
                <a:latin typeface="+mj-ea"/>
                <a:ea typeface="+mj-ea"/>
                <a:cs typeface="+mj-ea"/>
                <a:sym typeface="+mn-ea"/>
              </a:rPr>
              <a:t>K</a:t>
            </a:r>
            <a:r>
              <a:rPr lang="zh-CN" altLang="en-US" sz="2800" dirty="0">
                <a:latin typeface="+mj-ea"/>
                <a:ea typeface="+mj-ea"/>
                <a:cs typeface="+mj-ea"/>
                <a:sym typeface="+mn-ea"/>
              </a:rPr>
              <a:t>型热电偶放大器测温模块的可视化程序可视化命令包括：读取摄氏度温度值模块、读取华氏温度值模块和读取</a:t>
            </a:r>
            <a:r>
              <a:rPr lang="en-US" altLang="zh-CN" sz="2800" dirty="0" err="1">
                <a:latin typeface="+mj-ea"/>
                <a:ea typeface="+mj-ea"/>
                <a:cs typeface="+mj-ea"/>
                <a:sym typeface="+mn-ea"/>
              </a:rPr>
              <a:t>Adc</a:t>
            </a:r>
            <a:r>
              <a:rPr lang="zh-CN" altLang="en-US" sz="2800" dirty="0">
                <a:latin typeface="+mj-ea"/>
                <a:ea typeface="+mj-ea"/>
                <a:cs typeface="+mj-ea"/>
                <a:sym typeface="+mn-ea"/>
              </a:rPr>
              <a:t>转换值模块。</a:t>
            </a:r>
          </a:p>
        </p:txBody>
      </p:sp>
      <p:pic>
        <p:nvPicPr>
          <p:cNvPr id="8" name="图片 7">
            <a:extLst>
              <a:ext uri="{FF2B5EF4-FFF2-40B4-BE49-F238E27FC236}">
                <a16:creationId xmlns:a16="http://schemas.microsoft.com/office/drawing/2014/main" id="{16048AF1-13E8-4B31-8DF4-4097E7D04C82}"/>
              </a:ext>
            </a:extLst>
          </p:cNvPr>
          <p:cNvPicPr/>
          <p:nvPr/>
        </p:nvPicPr>
        <p:blipFill>
          <a:blip r:embed="rId2"/>
          <a:stretch>
            <a:fillRect/>
          </a:stretch>
        </p:blipFill>
        <p:spPr>
          <a:xfrm>
            <a:off x="2101318" y="2884515"/>
            <a:ext cx="7416899" cy="3713135"/>
          </a:xfrm>
          <a:prstGeom prst="rect">
            <a:avLst/>
          </a:prstGeom>
          <a:noFill/>
          <a:ln w="9525">
            <a:noFill/>
          </a:ln>
        </p:spPr>
      </p:pic>
    </p:spTree>
    <p:extLst>
      <p:ext uri="{BB962C8B-B14F-4D97-AF65-F5344CB8AC3E}">
        <p14:creationId xmlns:p14="http://schemas.microsoft.com/office/powerpoint/2010/main" val="35732331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4945" y="1158731"/>
            <a:ext cx="4727848"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K</a:t>
            </a:r>
            <a:r>
              <a:rPr lang="zh-CN" altLang="en-US" sz="2800" dirty="0">
                <a:latin typeface="+mj-ea"/>
                <a:ea typeface="+mj-ea"/>
                <a:cs typeface="+mj-ea"/>
                <a:sym typeface="+mn-ea"/>
              </a:rPr>
              <a:t>型热电偶放大器测温模块采集到摄氏温度和华氏温度显示到显示终端上。系统由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K</a:t>
            </a:r>
            <a:r>
              <a:rPr lang="zh-CN" altLang="en-US" sz="2800" dirty="0">
                <a:latin typeface="+mj-ea"/>
                <a:ea typeface="+mj-ea"/>
                <a:cs typeface="+mj-ea"/>
                <a:sym typeface="+mn-ea"/>
              </a:rPr>
              <a:t>型热电偶放大器测温模块和</a:t>
            </a:r>
            <a:r>
              <a:rPr lang="en-US" altLang="zh-CN" sz="2800" dirty="0">
                <a:latin typeface="+mj-ea"/>
                <a:ea typeface="+mj-ea"/>
                <a:cs typeface="+mj-ea"/>
                <a:sym typeface="+mn-ea"/>
              </a:rPr>
              <a:t>Grove</a:t>
            </a:r>
            <a:r>
              <a:rPr lang="zh-CN" altLang="en-US" sz="2800" dirty="0">
                <a:latin typeface="+mj-ea"/>
                <a:ea typeface="+mj-ea"/>
                <a:cs typeface="+mj-ea"/>
                <a:sym typeface="+mn-ea"/>
              </a:rPr>
              <a:t>显示终端模块三部分组成。</a:t>
            </a:r>
          </a:p>
        </p:txBody>
      </p:sp>
      <p:pic>
        <p:nvPicPr>
          <p:cNvPr id="7" name="图片 6">
            <a:extLst>
              <a:ext uri="{FF2B5EF4-FFF2-40B4-BE49-F238E27FC236}">
                <a16:creationId xmlns:a16="http://schemas.microsoft.com/office/drawing/2014/main" id="{9819EB51-4EA6-4D2F-B182-197D8C40D0FC}"/>
              </a:ext>
            </a:extLst>
          </p:cNvPr>
          <p:cNvPicPr/>
          <p:nvPr/>
        </p:nvPicPr>
        <p:blipFill>
          <a:blip r:embed="rId2"/>
          <a:stretch>
            <a:fillRect/>
          </a:stretch>
        </p:blipFill>
        <p:spPr>
          <a:xfrm>
            <a:off x="4922792" y="2132856"/>
            <a:ext cx="6978175" cy="2808312"/>
          </a:xfrm>
          <a:prstGeom prst="rect">
            <a:avLst/>
          </a:prstGeom>
          <a:noFill/>
          <a:ln w="9525">
            <a:noFill/>
          </a:ln>
        </p:spPr>
      </p:pic>
    </p:spTree>
    <p:extLst>
      <p:ext uri="{BB962C8B-B14F-4D97-AF65-F5344CB8AC3E}">
        <p14:creationId xmlns:p14="http://schemas.microsoft.com/office/powerpoint/2010/main" val="829829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11693" y="1481896"/>
            <a:ext cx="3956115"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该电路程序仅由主循环程序</a:t>
            </a:r>
            <a:r>
              <a:rPr lang="en-US" altLang="zh-CN" sz="2800" dirty="0">
                <a:latin typeface="+mj-ea"/>
                <a:ea typeface="+mj-ea"/>
                <a:cs typeface="+mj-ea"/>
                <a:sym typeface="+mn-ea"/>
              </a:rPr>
              <a:t>LOOP</a:t>
            </a:r>
            <a:r>
              <a:rPr lang="zh-CN" altLang="en-US" sz="2800" dirty="0">
                <a:latin typeface="+mj-ea"/>
                <a:ea typeface="+mj-ea"/>
                <a:cs typeface="+mj-ea"/>
                <a:sym typeface="+mn-ea"/>
              </a:rPr>
              <a:t>（）构成。</a:t>
            </a:r>
          </a:p>
        </p:txBody>
      </p:sp>
      <p:pic>
        <p:nvPicPr>
          <p:cNvPr id="8" name="图片 7">
            <a:extLst>
              <a:ext uri="{FF2B5EF4-FFF2-40B4-BE49-F238E27FC236}">
                <a16:creationId xmlns:a16="http://schemas.microsoft.com/office/drawing/2014/main" id="{F4B718FF-6B16-44DA-ADCB-ABD1088DC0D7}"/>
              </a:ext>
            </a:extLst>
          </p:cNvPr>
          <p:cNvPicPr/>
          <p:nvPr/>
        </p:nvPicPr>
        <p:blipFill>
          <a:blip r:embed="rId2"/>
          <a:stretch>
            <a:fillRect/>
          </a:stretch>
        </p:blipFill>
        <p:spPr>
          <a:xfrm>
            <a:off x="6096000" y="1340768"/>
            <a:ext cx="2448272" cy="5210604"/>
          </a:xfrm>
          <a:prstGeom prst="rect">
            <a:avLst/>
          </a:prstGeom>
        </p:spPr>
      </p:pic>
    </p:spTree>
    <p:extLst>
      <p:ext uri="{BB962C8B-B14F-4D97-AF65-F5344CB8AC3E}">
        <p14:creationId xmlns:p14="http://schemas.microsoft.com/office/powerpoint/2010/main" val="3907186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点击仿真按钮，待程序运行完成后，此时传感器采集到的的温度值为</a:t>
            </a:r>
            <a:r>
              <a:rPr lang="en-US" altLang="zh-CN" sz="2800" dirty="0">
                <a:latin typeface="+mj-ea"/>
                <a:ea typeface="+mj-ea"/>
                <a:cs typeface="+mj-ea"/>
                <a:sym typeface="+mn-ea"/>
              </a:rPr>
              <a:t>25℃</a:t>
            </a:r>
            <a:r>
              <a:rPr lang="zh-CN" altLang="en-US" sz="2800" dirty="0">
                <a:latin typeface="+mj-ea"/>
                <a:ea typeface="+mj-ea"/>
                <a:cs typeface="+mj-ea"/>
                <a:sym typeface="+mn-ea"/>
              </a:rPr>
              <a:t>时，仿真结果如图。</a:t>
            </a:r>
          </a:p>
        </p:txBody>
      </p:sp>
      <p:pic>
        <p:nvPicPr>
          <p:cNvPr id="9" name="图片 8">
            <a:extLst>
              <a:ext uri="{FF2B5EF4-FFF2-40B4-BE49-F238E27FC236}">
                <a16:creationId xmlns:a16="http://schemas.microsoft.com/office/drawing/2014/main" id="{10A225FB-99D7-4550-B587-E76487648A70}"/>
              </a:ext>
            </a:extLst>
          </p:cNvPr>
          <p:cNvPicPr/>
          <p:nvPr/>
        </p:nvPicPr>
        <p:blipFill>
          <a:blip r:embed="rId2"/>
          <a:stretch>
            <a:fillRect/>
          </a:stretch>
        </p:blipFill>
        <p:spPr>
          <a:xfrm>
            <a:off x="4367808" y="1340768"/>
            <a:ext cx="7561490" cy="5256882"/>
          </a:xfrm>
          <a:prstGeom prst="rect">
            <a:avLst/>
          </a:prstGeom>
        </p:spPr>
      </p:pic>
    </p:spTree>
    <p:extLst>
      <p:ext uri="{BB962C8B-B14F-4D97-AF65-F5344CB8AC3E}">
        <p14:creationId xmlns:p14="http://schemas.microsoft.com/office/powerpoint/2010/main" val="21534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8" name="矩形 7">
            <a:extLst>
              <a:ext uri="{FF2B5EF4-FFF2-40B4-BE49-F238E27FC236}">
                <a16:creationId xmlns:a16="http://schemas.microsoft.com/office/drawing/2014/main" id="{481A4B7B-FF39-40BE-B2C1-68BF83B78BAD}"/>
              </a:ext>
            </a:extLst>
          </p:cNvPr>
          <p:cNvSpPr/>
          <p:nvPr/>
        </p:nvSpPr>
        <p:spPr>
          <a:xfrm>
            <a:off x="194945" y="1772816"/>
            <a:ext cx="3884831"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调节传感器实际温度依次增加为</a:t>
            </a:r>
            <a:r>
              <a:rPr lang="en-US" altLang="zh-CN" sz="2800" dirty="0">
                <a:latin typeface="+mj-ea"/>
                <a:ea typeface="+mj-ea"/>
                <a:cs typeface="+mj-ea"/>
                <a:sym typeface="+mn-ea"/>
              </a:rPr>
              <a:t>25</a:t>
            </a:r>
            <a:r>
              <a:rPr lang="zh-CN" altLang="en-US" sz="2800" dirty="0">
                <a:latin typeface="+mj-ea"/>
                <a:ea typeface="+mj-ea"/>
                <a:cs typeface="+mj-ea"/>
                <a:sym typeface="+mn-ea"/>
              </a:rPr>
              <a:t>、</a:t>
            </a:r>
            <a:r>
              <a:rPr lang="en-US" altLang="zh-CN" sz="2800" dirty="0">
                <a:latin typeface="+mj-ea"/>
                <a:ea typeface="+mj-ea"/>
                <a:cs typeface="+mj-ea"/>
                <a:sym typeface="+mn-ea"/>
              </a:rPr>
              <a:t>26</a:t>
            </a:r>
            <a:r>
              <a:rPr lang="zh-CN" altLang="en-US" sz="2800" dirty="0">
                <a:latin typeface="+mj-ea"/>
                <a:ea typeface="+mj-ea"/>
                <a:cs typeface="+mj-ea"/>
                <a:sym typeface="+mn-ea"/>
              </a:rPr>
              <a:t>、</a:t>
            </a:r>
            <a:r>
              <a:rPr lang="en-US" altLang="zh-CN" sz="2800" dirty="0">
                <a:latin typeface="+mj-ea"/>
                <a:ea typeface="+mj-ea"/>
                <a:cs typeface="+mj-ea"/>
                <a:sym typeface="+mn-ea"/>
              </a:rPr>
              <a:t>27</a:t>
            </a:r>
            <a:r>
              <a:rPr lang="zh-CN" altLang="en-US" sz="2800" dirty="0">
                <a:latin typeface="+mj-ea"/>
                <a:ea typeface="+mj-ea"/>
                <a:cs typeface="+mj-ea"/>
                <a:sym typeface="+mn-ea"/>
              </a:rPr>
              <a:t>、</a:t>
            </a:r>
            <a:r>
              <a:rPr lang="en-US" altLang="zh-CN" sz="2800" dirty="0">
                <a:latin typeface="+mj-ea"/>
                <a:ea typeface="+mj-ea"/>
                <a:cs typeface="+mj-ea"/>
                <a:sym typeface="+mn-ea"/>
              </a:rPr>
              <a:t>28…</a:t>
            </a:r>
            <a:r>
              <a:rPr lang="zh-CN" altLang="en-US" sz="2800" dirty="0">
                <a:latin typeface="+mj-ea"/>
                <a:ea typeface="+mj-ea"/>
                <a:cs typeface="+mj-ea"/>
                <a:sym typeface="+mn-ea"/>
              </a:rPr>
              <a:t>，仿真结果如图，</a:t>
            </a:r>
            <a:r>
              <a:rPr lang="en-US" altLang="zh-CN" sz="2800" dirty="0">
                <a:latin typeface="+mj-ea"/>
                <a:ea typeface="+mj-ea"/>
                <a:cs typeface="+mj-ea"/>
                <a:sym typeface="+mn-ea"/>
              </a:rPr>
              <a:t>Grove</a:t>
            </a:r>
            <a:r>
              <a:rPr lang="zh-CN" altLang="en-US" sz="2800" dirty="0">
                <a:latin typeface="+mj-ea"/>
                <a:ea typeface="+mj-ea"/>
                <a:cs typeface="+mj-ea"/>
                <a:sym typeface="+mn-ea"/>
              </a:rPr>
              <a:t>显示终端能够实时显示</a:t>
            </a:r>
            <a:r>
              <a:rPr lang="en-US" altLang="zh-CN" sz="2800" dirty="0">
                <a:latin typeface="+mj-ea"/>
                <a:ea typeface="+mj-ea"/>
                <a:cs typeface="+mj-ea"/>
                <a:sym typeface="+mn-ea"/>
              </a:rPr>
              <a:t>K</a:t>
            </a:r>
            <a:r>
              <a:rPr lang="zh-CN" altLang="en-US" sz="2800" dirty="0">
                <a:latin typeface="+mj-ea"/>
                <a:ea typeface="+mj-ea"/>
                <a:cs typeface="+mj-ea"/>
                <a:sym typeface="+mn-ea"/>
              </a:rPr>
              <a:t>型热电偶放大器测温模块采集到的温度。</a:t>
            </a:r>
          </a:p>
        </p:txBody>
      </p:sp>
      <p:pic>
        <p:nvPicPr>
          <p:cNvPr id="7" name="图片 6">
            <a:extLst>
              <a:ext uri="{FF2B5EF4-FFF2-40B4-BE49-F238E27FC236}">
                <a16:creationId xmlns:a16="http://schemas.microsoft.com/office/drawing/2014/main" id="{08303240-9DE8-4726-B904-C0092E2A3D5F}"/>
              </a:ext>
            </a:extLst>
          </p:cNvPr>
          <p:cNvPicPr/>
          <p:nvPr/>
        </p:nvPicPr>
        <p:blipFill>
          <a:blip r:embed="rId2"/>
          <a:stretch>
            <a:fillRect/>
          </a:stretch>
        </p:blipFill>
        <p:spPr>
          <a:xfrm>
            <a:off x="4295800" y="1849357"/>
            <a:ext cx="7128792" cy="4885593"/>
          </a:xfrm>
          <a:prstGeom prst="rect">
            <a:avLst/>
          </a:prstGeom>
        </p:spPr>
      </p:pic>
    </p:spTree>
    <p:extLst>
      <p:ext uri="{BB962C8B-B14F-4D97-AF65-F5344CB8AC3E}">
        <p14:creationId xmlns:p14="http://schemas.microsoft.com/office/powerpoint/2010/main" val="2483009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0171484"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3.2 Breakout board</a:t>
            </a:r>
            <a:r>
              <a:rPr lang="zh-CN" altLang="en-US" sz="4000" dirty="0">
                <a:latin typeface="+mj-ea"/>
                <a:ea typeface="+mj-ea"/>
                <a:cs typeface="+mj-ea"/>
                <a:sym typeface="+mn-ea"/>
              </a:rPr>
              <a:t>分线板</a:t>
            </a:r>
            <a:r>
              <a:rPr lang="en-US" altLang="zh-CN" sz="4000" dirty="0">
                <a:latin typeface="+mj-ea"/>
                <a:ea typeface="+mj-ea"/>
                <a:cs typeface="+mj-ea"/>
                <a:sym typeface="+mn-ea"/>
              </a:rPr>
              <a:t>：</a:t>
            </a: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3.2.12 Arduino LED</a:t>
            </a:r>
            <a:r>
              <a:rPr lang="zh-CN" altLang="en-US" sz="4000" dirty="0">
                <a:latin typeface="+mj-ea"/>
                <a:ea typeface="+mj-ea"/>
                <a:cs typeface="+mj-ea"/>
                <a:sym typeface="+mn-ea"/>
              </a:rPr>
              <a:t>模块</a:t>
            </a:r>
            <a:endParaRPr lang="en-US" altLang="zh-CN" sz="4000" dirty="0">
              <a:solidFill>
                <a:srgbClr val="20517C"/>
              </a:solidFill>
              <a:sym typeface="+mn-ea"/>
            </a:endParaRPr>
          </a:p>
        </p:txBody>
      </p:sp>
    </p:spTree>
    <p:extLst>
      <p:ext uri="{BB962C8B-B14F-4D97-AF65-F5344CB8AC3E}">
        <p14:creationId xmlns:p14="http://schemas.microsoft.com/office/powerpoint/2010/main" val="25139254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49329" y="260648"/>
            <a:ext cx="9433048" cy="698500"/>
          </a:xfrm>
        </p:spPr>
        <p:txBody>
          <a:bodyPr/>
          <a:lstStyle/>
          <a:p>
            <a:pPr marL="0" indent="0" algn="ctr">
              <a:buNone/>
            </a:pPr>
            <a:r>
              <a:rPr lang="en-US" altLang="zh-CN" sz="4400" dirty="0">
                <a:latin typeface="+mj-ea"/>
                <a:ea typeface="+mj-ea"/>
                <a:cs typeface="+mj-ea"/>
                <a:sym typeface="+mn-ea"/>
              </a:rPr>
              <a:t>Arduino LED</a:t>
            </a:r>
            <a:r>
              <a:rPr lang="zh-CN" altLang="en-US" sz="4400" dirty="0">
                <a:latin typeface="+mj-ea"/>
                <a:ea typeface="+mj-ea"/>
                <a:cs typeface="+mj-ea"/>
                <a:sym typeface="+mn-ea"/>
              </a:rPr>
              <a:t>模块</a:t>
            </a:r>
            <a:endParaRPr lang="en-US" altLang="zh-CN" sz="4400" dirty="0">
              <a:sym typeface="+mn-ea"/>
            </a:endParaRPr>
          </a:p>
        </p:txBody>
      </p:sp>
      <p:sp>
        <p:nvSpPr>
          <p:cNvPr id="23" name="矩形 22"/>
          <p:cNvSpPr/>
          <p:nvPr/>
        </p:nvSpPr>
        <p:spPr>
          <a:xfrm>
            <a:off x="1665725" y="2128227"/>
            <a:ext cx="8400256"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发光二极管（</a:t>
            </a:r>
            <a:r>
              <a:rPr lang="en-US" altLang="zh-CN" sz="2800" dirty="0">
                <a:latin typeface="+mj-ea"/>
                <a:ea typeface="+mj-ea"/>
                <a:cs typeface="+mj-ea"/>
                <a:sym typeface="+mn-ea"/>
              </a:rPr>
              <a:t>LED</a:t>
            </a:r>
            <a:r>
              <a:rPr lang="zh-CN" altLang="en-US" sz="2800" dirty="0">
                <a:latin typeface="+mj-ea"/>
                <a:ea typeface="+mj-ea"/>
                <a:cs typeface="+mj-ea"/>
                <a:sym typeface="+mn-ea"/>
              </a:rPr>
              <a:t>）是一种电致发光的光电器件。发光二极管常被用在电路设计中作为一种指示灯，这里将发光二极管模块单独做出来，方便了电路设计者设计。当端口为高电平时，</a:t>
            </a:r>
            <a:r>
              <a:rPr lang="en-US" altLang="zh-CN" sz="2800" dirty="0">
                <a:latin typeface="+mj-ea"/>
                <a:ea typeface="+mj-ea"/>
                <a:cs typeface="+mj-ea"/>
                <a:sym typeface="+mn-ea"/>
              </a:rPr>
              <a:t>LED</a:t>
            </a:r>
            <a:r>
              <a:rPr lang="zh-CN" altLang="en-US" sz="2800" dirty="0">
                <a:latin typeface="+mj-ea"/>
                <a:ea typeface="+mj-ea"/>
                <a:cs typeface="+mj-ea"/>
                <a:sym typeface="+mn-ea"/>
              </a:rPr>
              <a:t>点亮，反之则反。</a:t>
            </a:r>
          </a:p>
        </p:txBody>
      </p:sp>
    </p:spTree>
    <p:extLst>
      <p:ext uri="{BB962C8B-B14F-4D97-AF65-F5344CB8AC3E}">
        <p14:creationId xmlns:p14="http://schemas.microsoft.com/office/powerpoint/2010/main" val="2877779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41761521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558</TotalTime>
  <Words>6598</Words>
  <Application>Microsoft Office PowerPoint</Application>
  <PresentationFormat>宽屏</PresentationFormat>
  <Paragraphs>720</Paragraphs>
  <Slides>206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206</vt:i4>
      </vt:variant>
    </vt:vector>
  </HeadingPairs>
  <TitlesOfParts>
    <vt:vector size="212" baseType="lpstr">
      <vt:lpstr>微软雅黑</vt:lpstr>
      <vt:lpstr>Arial</vt:lpstr>
      <vt:lpstr>Arial Narrow</vt:lpstr>
      <vt:lpstr>华文细黑</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苏 义斌</cp:lastModifiedBy>
  <cp:revision>430</cp:revision>
  <dcterms:created xsi:type="dcterms:W3CDTF">2015-05-14T07:52:00Z</dcterms:created>
  <dcterms:modified xsi:type="dcterms:W3CDTF">2021-05-06T10:33:51Z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999FA4D362AC4AEF9CE02F69E5436C7D</vt:lpwstr>
  </property>
</Properties>
</file>